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4db55ec664414a" /><Relationship Type="http://schemas.openxmlformats.org/officeDocument/2006/relationships/extended-properties" Target="/docProps/app.xml" Id="Rb545b98d0e2e4d5a" /><Relationship Type="http://schemas.openxmlformats.org/officeDocument/2006/relationships/officeDocument" Target="/ppt/presentation.xml" Id="R24dcbbb3fc734925" /></Relationships>
</file>

<file path=ppt/presentation.xml><?xml version="1.0" encoding="utf-8"?>
<p:presentation xmlns:p="http://schemas.openxmlformats.org/presentationml/2006/main">
  <p:sldMasterIdLst>
    <p:sldMasterId xmlns:r="http://schemas.openxmlformats.org/officeDocument/2006/relationships" id="2147483648" r:id="R28175efde2b5415f"/>
  </p:sldMasterIdLst>
  <p:notesMasterIdLst>
    <p:notesMasterId xmlns:r="http://schemas.openxmlformats.org/officeDocument/2006/relationships" r:id="R8ccfcd3958f344b9"/>
  </p:notesMasterIdLst>
  <p:sldIdLst>
    <p:sldId xmlns:r="http://schemas.openxmlformats.org/officeDocument/2006/relationships" id="256" r:id="R891f96d00ae344ee"/>
    <p:sldId xmlns:r="http://schemas.openxmlformats.org/officeDocument/2006/relationships" id="257" r:id="R9db96ae54d2e4d51"/>
    <p:sldId xmlns:r="http://schemas.openxmlformats.org/officeDocument/2006/relationships" id="258" r:id="R6eb750929616423a"/>
    <p:sldId xmlns:r="http://schemas.openxmlformats.org/officeDocument/2006/relationships" id="259" r:id="R7f524e58f43c4cb9"/>
    <p:sldId xmlns:r="http://schemas.openxmlformats.org/officeDocument/2006/relationships" id="260" r:id="R06902b0c489c48fc"/>
    <p:sldId xmlns:r="http://schemas.openxmlformats.org/officeDocument/2006/relationships" id="261" r:id="Rdfa5182adcc9444c"/>
    <p:sldId xmlns:r="http://schemas.openxmlformats.org/officeDocument/2006/relationships" id="262" r:id="Rcd64c7d22f5b4e2d"/>
    <p:sldId xmlns:r="http://schemas.openxmlformats.org/officeDocument/2006/relationships" id="263" r:id="R872d8823edb64ca3"/>
    <p:sldId xmlns:r="http://schemas.openxmlformats.org/officeDocument/2006/relationships" id="264" r:id="R160140d19d054d37"/>
    <p:sldId xmlns:r="http://schemas.openxmlformats.org/officeDocument/2006/relationships" id="265" r:id="Rcf46564146da4cb0"/>
    <p:sldId xmlns:r="http://schemas.openxmlformats.org/officeDocument/2006/relationships" id="266" r:id="R7f79d00f3ca741bc"/>
    <p:sldId xmlns:r="http://schemas.openxmlformats.org/officeDocument/2006/relationships" id="267" r:id="R9be618538a874e4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909e241f6a4dcf" /><Relationship Type="http://schemas.openxmlformats.org/officeDocument/2006/relationships/slideMaster" Target="/ppt/slideMasters/slideMaster1.xml" Id="R28175efde2b5415f" /><Relationship Type="http://schemas.openxmlformats.org/officeDocument/2006/relationships/notesMaster" Target="/ppt/notesMasters/notesMaster1.xml" Id="R8ccfcd3958f344b9" /><Relationship Type="http://schemas.openxmlformats.org/officeDocument/2006/relationships/presProps" Target="/ppt/presProps.xml" Id="R1461efdc4b1d40ef" /><Relationship Type="http://schemas.openxmlformats.org/officeDocument/2006/relationships/tableStyles" Target="/ppt/tableStyles.xml" Id="R4f64df1509b94145" /><Relationship Type="http://schemas.openxmlformats.org/officeDocument/2006/relationships/slide" Target="/ppt/slides/slide1.xml" Id="R891f96d00ae344ee" /><Relationship Type="http://schemas.openxmlformats.org/officeDocument/2006/relationships/slide" Target="/ppt/slides/slide2.xml" Id="R9db96ae54d2e4d51" /><Relationship Type="http://schemas.openxmlformats.org/officeDocument/2006/relationships/slide" Target="/ppt/slides/slide3.xml" Id="R6eb750929616423a" /><Relationship Type="http://schemas.openxmlformats.org/officeDocument/2006/relationships/slide" Target="/ppt/slides/slide4.xml" Id="R7f524e58f43c4cb9" /><Relationship Type="http://schemas.openxmlformats.org/officeDocument/2006/relationships/slide" Target="/ppt/slides/slide5.xml" Id="R06902b0c489c48fc" /><Relationship Type="http://schemas.openxmlformats.org/officeDocument/2006/relationships/slide" Target="/ppt/slides/slide6.xml" Id="Rdfa5182adcc9444c" /><Relationship Type="http://schemas.openxmlformats.org/officeDocument/2006/relationships/slide" Target="/ppt/slides/slide7.xml" Id="Rcd64c7d22f5b4e2d" /><Relationship Type="http://schemas.openxmlformats.org/officeDocument/2006/relationships/slide" Target="/ppt/slides/slide8.xml" Id="R872d8823edb64ca3" /><Relationship Type="http://schemas.openxmlformats.org/officeDocument/2006/relationships/slide" Target="/ppt/slides/slide9.xml" Id="R160140d19d054d37" /><Relationship Type="http://schemas.openxmlformats.org/officeDocument/2006/relationships/slide" Target="/ppt/slides/slide10.xml" Id="Rcf46564146da4cb0" /><Relationship Type="http://schemas.openxmlformats.org/officeDocument/2006/relationships/slide" Target="/ppt/slides/slide11.xml" Id="R7f79d00f3ca741bc" /><Relationship Type="http://schemas.openxmlformats.org/officeDocument/2006/relationships/slide" Target="/ppt/slides/slide12.xml" Id="R9be618538a874e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734dc7f40e426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293c7805684c68" /><Relationship Type="http://schemas.openxmlformats.org/officeDocument/2006/relationships/notesMaster" Target="/ppt/notesMasters/notesMaster1.xml" Id="Rcf37b5f1ae4149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55fde7f6e04101" /><Relationship Type="http://schemas.openxmlformats.org/officeDocument/2006/relationships/notesMaster" Target="/ppt/notesMasters/notesMaster1.xml" Id="R4187dcb772f649e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f68c6be1e44dc6" /><Relationship Type="http://schemas.openxmlformats.org/officeDocument/2006/relationships/notesMaster" Target="/ppt/notesMasters/notesMaster1.xml" Id="R56613e83e11a4d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6e0c5085e7264677" /><Relationship Type="http://schemas.openxmlformats.org/officeDocument/2006/relationships/notesMaster" Target="/ppt/notesMasters/notesMaster1.xml" Id="Rd12da705ac5a41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6fafd05e3f4a95" /><Relationship Type="http://schemas.openxmlformats.org/officeDocument/2006/relationships/notesMaster" Target="/ppt/notesMasters/notesMaster1.xml" Id="Rfe9ef01d6a214c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9aad9008394682" /><Relationship Type="http://schemas.openxmlformats.org/officeDocument/2006/relationships/notesMaster" Target="/ppt/notesMasters/notesMaster1.xml" Id="R8be38945b8ea4b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13d2d3b8074874" /><Relationship Type="http://schemas.openxmlformats.org/officeDocument/2006/relationships/notesMaster" Target="/ppt/notesMasters/notesMaster1.xml" Id="Rb27fe552191e44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13473512ed40eb" /><Relationship Type="http://schemas.openxmlformats.org/officeDocument/2006/relationships/notesMaster" Target="/ppt/notesMasters/notesMaster1.xml" Id="Rc79f7cdd09c047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3dc4b934b2ff41ef" /><Relationship Type="http://schemas.openxmlformats.org/officeDocument/2006/relationships/notesMaster" Target="/ppt/notesMasters/notesMaster1.xml" Id="R89dda59791694a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0893955c974b47" /><Relationship Type="http://schemas.openxmlformats.org/officeDocument/2006/relationships/notesMaster" Target="/ppt/notesMasters/notesMaster1.xml" Id="R7f7001e6be5a44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923cd886c8453f" /><Relationship Type="http://schemas.openxmlformats.org/officeDocument/2006/relationships/notesMaster" Target="/ppt/notesMasters/notesMaster1.xml" Id="R4025284533b9432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b250446574945ee" /><Relationship Type="http://schemas.openxmlformats.org/officeDocument/2006/relationships/notesMaster" Target="/ppt/notesMasters/notesMaster1.xml" Id="Rea83c56242e440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 this as an independent practitioner model. The aviation reference is a metaphor grounded in the official four-aircraft Diamond formation. It is not PCI SSC terminology or Navy doctrine.</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payment API scenario. Ask the audience which artifact they trust first and why.</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position has a different job. The model fails if the positions collapse into one compliance row.</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Facts are not assessment conclusions. They are the attributable material from which the claims are reasoned.</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stale reference can produce precise answers about the wrong environment.</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Applicability must move when its factual predicate moves.</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Provider performance moves work. It does not erase retained entity responsibilities or shared handoffs.</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screenshot is not operating history. A dashboard is not population proof. Preserve contradictions.</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through a new public webhook endpoint and fan its consequences into inventory, testing, SDLC, responsibility, and evidence.</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Protect independence. The entity owns its facts and operating representation. The assessor evaluates support and forms professional conclusions.</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the room three minutes. The exercise identifies dependencies and uncertainty. It does not decide compliance.</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practitioner position and direct participants to the Formation Alignment Record.</a:t>
            </a:r>
          </a:p>
          <a:p xmlns:a="http://schemas.openxmlformats.org/drawingml/2006/main">
            <a:r>
              <a:t/>
            </a:r>
          </a:p>
          <a:p xmlns:a="http://schemas.openxmlformats.org/drawingml/2006/main">
            <a:r>
              <a:t>[Authority boundary]</a:t>
            </a:r>
          </a:p>
          <a:p xmlns:a="http://schemas.openxmlformats.org/drawingml/2006/main">
            <a:r>
              <a:t>The Diamond Fulcrum is Scott Norton's independent practitioner model. It is not PCI SSC terminology or U.S. Navy doctrine and does not imply affiliation with or endorsement by PCI SSC, the U.S. Navy, or the Blue Angels.</a:t>
            </a:r>
          </a:p>
          <a:p xmlns:a="http://schemas.openxmlformats.org/drawingml/2006/main">
            <a:r>
              <a:t/>
            </a:r>
          </a:p>
          <a:p xmlns:a="http://schemas.openxmlformats.org/drawingml/2006/main">
            <a:r>
              <a:t>[Sources]</a:t>
            </a:r>
          </a:p>
          <a:p xmlns:a="http://schemas.openxmlformats.org/drawingml/2006/main">
            <a:r>
              <a:t>- Canonical reviewed source: data/content-batch-0046.json / WACK-CONTENT-0165</a:t>
            </a:r>
          </a:p>
          <a:p xmlns:a="http://schemas.openxmlformats.org/drawingml/2006/main">
            <a:r>
              <a:t>- PCI Security Standards Council: PCI DSS v4.0.1, FAQ 1473, FAQ 1566</a:t>
            </a:r>
          </a:p>
          <a:p xmlns:a="http://schemas.openxmlformats.org/drawingml/2006/main">
            <a:r>
              <a:t>- U.S. Navy Blue Angels: official history and 2026 Maneuvers Manual, used only to ground the formation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ebe343e5a64ca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a867257f0f4de6" /><Relationship Type="http://schemas.openxmlformats.org/officeDocument/2006/relationships/slideLayout" Target="/ppt/slideLayouts/slideLayout1.xml" Id="Rf7f7edcd6f2242b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f7edcd6f2242b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97ffa55bc054072" /><Relationship Type="http://schemas.openxmlformats.org/officeDocument/2006/relationships/notesSlide" Target="/ppt/notesSlides/notesSlide1.xml" Id="R96cd220704ba4be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a9cb4dfc364915" /><Relationship Type="http://schemas.openxmlformats.org/officeDocument/2006/relationships/notesSlide" Target="/ppt/notesSlides/notesSlide2.xml" Id="R68f06c33fb9444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b06edbf892e49d0" /><Relationship Type="http://schemas.openxmlformats.org/officeDocument/2006/relationships/notesSlide" Target="/ppt/notesSlides/notesSlide3.xml" Id="R2a723e3dec114d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419ce1d80fc4207" /><Relationship Type="http://schemas.openxmlformats.org/officeDocument/2006/relationships/notesSlide" Target="/ppt/notesSlides/notesSlide4.xml" Id="Re871cf3e0a3f41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7376a25a93847c6" /><Relationship Type="http://schemas.openxmlformats.org/officeDocument/2006/relationships/notesSlide" Target="/ppt/notesSlides/notesSlide5.xml" Id="Rf53df503b0a841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8af1005b11d48d9" /><Relationship Type="http://schemas.openxmlformats.org/officeDocument/2006/relationships/notesSlide" Target="/ppt/notesSlides/notesSlide6.xml" Id="Rf0982efe7fe549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d421be37bd74b73" /><Relationship Type="http://schemas.openxmlformats.org/officeDocument/2006/relationships/notesSlide" Target="/ppt/notesSlides/notesSlide7.xml" Id="Rd7f13336a33540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7134e7cf5244a22" /><Relationship Type="http://schemas.openxmlformats.org/officeDocument/2006/relationships/notesSlide" Target="/ppt/notesSlides/notesSlide8.xml" Id="Rb23a612f248446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a07629777b94c5f" /><Relationship Type="http://schemas.openxmlformats.org/officeDocument/2006/relationships/notesSlide" Target="/ppt/notesSlides/notesSlide9.xml" Id="Rcc5b30e8f9c241c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49a9ba0804a47a6" /><Relationship Type="http://schemas.openxmlformats.org/officeDocument/2006/relationships/notesSlide" Target="/ppt/notesSlides/notesSlide10.xml" Id="Raf6bb1903e2b416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1d8eb94daf94dc4" /><Relationship Type="http://schemas.openxmlformats.org/officeDocument/2006/relationships/notesSlide" Target="/ppt/notesSlides/notesSlide11.xml" Id="Rea647bd7f5b34f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2c118dd781d4c5a" /><Relationship Type="http://schemas.openxmlformats.org/officeDocument/2006/relationships/notesSlide" Target="/ppt/notesSlides/notesSlide12.xml" Id="R253e3eef9ed54ac7" /></Relationships>
</file>

<file path=ppt/slides/slide1.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6" name="title-accent">
            <a:extLst xmlns:a="http://schemas.openxmlformats.org/drawingml/2006/main">
              <a:ext uri="{FF2B5EF4-FFF2-40B4-BE49-F238E27FC236}">
                <a16:creationId xmlns:a16="http://schemas.microsoft.com/office/drawing/2014/main" id="{B4C647C4-7941-4FEB-8FE7-15B30D7A624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B7E33D"/>
          </a:solidFill>
          <a:ln xmlns:a="http://schemas.openxmlformats.org/drawingml/2006/main" w="0">
            <a:noFill/>
          </a:ln>
        </p:spPr>
      </p:sp>
      <p:sp>
        <p:nvSpPr>
          <p:cNvPr id="2" name="title-kicker">
            <a:extLst xmlns:a="http://schemas.openxmlformats.org/drawingml/2006/main">
              <a:ext uri="{FF2B5EF4-FFF2-40B4-BE49-F238E27FC236}">
                <a16:creationId xmlns:a16="http://schemas.microsoft.com/office/drawing/2014/main" id="{DDEBD4F5-3E0B-4078-8979-DE3287A1C514}"/>
              </a:ext>
            </a:extLst>
          </p:cNvPr>
          <p:cNvSpPr>
            <a:spLocks xmlns:a="http://schemas.openxmlformats.org/drawingml/2006/main" noGrp="1"/>
          </p:cNvSpPr>
          <p:nvPr/>
        </p:nvSpPr>
        <p:spPr>
          <a:xfrm xmlns:a="http://schemas.openxmlformats.org/drawingml/2006/main">
            <a:off x="685800" y="704850"/>
            <a:ext cx="533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200" b="1">
                <a:solidFill>
                  <a:srgbClr val="11C7B6"/>
                </a:solidFill>
                <a:latin typeface="Arial"/>
                <a:ea typeface="Arial"/>
                <a:cs typeface="Arial"/>
              </a:defRPr>
            </a:pPr>
            <a:r>
              <a:rPr sz="1200" b="1">
                <a:solidFill>
                  <a:srgbClr val="11C7B6"/>
                </a:solidFill>
                <a:latin typeface="Arial"/>
                <a:ea typeface="Arial"/>
                <a:cs typeface="Arial"/>
              </a:rPr>
              <a:t>W/ CENTERPIECE CONFERENCE SEGMENT</a:t>
            </a:r>
          </a:p>
        </p:txBody>
      </p:sp>
      <p:sp>
        <p:nvSpPr>
          <p:cNvPr id="3" name="title">
            <a:extLst xmlns:a="http://schemas.openxmlformats.org/drawingml/2006/main">
              <a:ext uri="{FF2B5EF4-FFF2-40B4-BE49-F238E27FC236}">
                <a16:creationId xmlns:a16="http://schemas.microsoft.com/office/drawing/2014/main" id="{BAF98F71-7C38-4F07-A064-0CAB8A275E01}"/>
              </a:ext>
            </a:extLst>
          </p:cNvPr>
          <p:cNvSpPr>
            <a:spLocks xmlns:a="http://schemas.openxmlformats.org/drawingml/2006/main" noGrp="1"/>
          </p:cNvSpPr>
          <p:nvPr/>
        </p:nvSpPr>
        <p:spPr>
          <a:xfrm xmlns:a="http://schemas.openxmlformats.org/drawingml/2006/main">
            <a:off x="685800" y="1390650"/>
            <a:ext cx="83820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800" b="1">
                <a:solidFill>
                  <a:srgbClr val="F4F6F7"/>
                </a:solidFill>
                <a:latin typeface="Arial"/>
                <a:ea typeface="Arial"/>
                <a:cs typeface="Arial"/>
              </a:defRPr>
            </a:pPr>
            <a:r>
              <a:rPr sz="4800" b="1">
                <a:solidFill>
                  <a:srgbClr val="F4F6F7"/>
                </a:solidFill>
                <a:latin typeface="Arial"/>
                <a:ea typeface="Arial"/>
                <a:cs typeface="Arial"/>
              </a:rPr>
              <a:t>THE DIAMOND FULCRUM OF PCI DSS</a:t>
            </a:r>
          </a:p>
        </p:txBody>
      </p:sp>
      <p:sp>
        <p:nvSpPr>
          <p:cNvPr id="4" name="subtitle">
            <a:extLst xmlns:a="http://schemas.openxmlformats.org/drawingml/2006/main">
              <a:ext uri="{FF2B5EF4-FFF2-40B4-BE49-F238E27FC236}">
                <a16:creationId xmlns:a16="http://schemas.microsoft.com/office/drawing/2014/main" id="{D9C2C9C3-A0A3-4EE7-BE5E-37E8D58A43EE}"/>
              </a:ext>
            </a:extLst>
          </p:cNvPr>
          <p:cNvSpPr>
            <a:spLocks xmlns:a="http://schemas.openxmlformats.org/drawingml/2006/main" noGrp="1"/>
          </p:cNvSpPr>
          <p:nvPr/>
        </p:nvSpPr>
        <p:spPr>
          <a:xfrm xmlns:a="http://schemas.openxmlformats.org/drawingml/2006/main">
            <a:off x="723900" y="3886200"/>
            <a:ext cx="7334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2250" b="0">
                <a:solidFill>
                  <a:srgbClr val="A7B5BA"/>
                </a:solidFill>
                <a:latin typeface="Arial"/>
                <a:ea typeface="Arial"/>
                <a:cs typeface="Arial"/>
              </a:defRPr>
            </a:pPr>
            <a:r>
              <a:rPr sz="2250" b="0">
                <a:solidFill>
                  <a:srgbClr val="A7B5BA"/>
                </a:solidFill>
                <a:latin typeface="Arial"/>
                <a:ea typeface="Arial"/>
                <a:cs typeface="Arial"/>
              </a:rPr>
              <a:t>Keeping scope, applicability, responsibility, and evidence in formation</a:t>
            </a:r>
          </a:p>
        </p:txBody>
      </p:sp>
      <p:sp>
        <p:nvSpPr>
          <p:cNvPr id="5" name="byline">
            <a:extLst xmlns:a="http://schemas.openxmlformats.org/drawingml/2006/main">
              <a:ext uri="{FF2B5EF4-FFF2-40B4-BE49-F238E27FC236}">
                <a16:creationId xmlns:a16="http://schemas.microsoft.com/office/drawing/2014/main" id="{BA3A40C3-2D3A-4503-84D8-161BD350239D}"/>
              </a:ext>
            </a:extLst>
          </p:cNvPr>
          <p:cNvSpPr>
            <a:spLocks xmlns:a="http://schemas.openxmlformats.org/drawingml/2006/main" noGrp="1"/>
          </p:cNvSpPr>
          <p:nvPr/>
        </p:nvSpPr>
        <p:spPr>
          <a:xfrm xmlns:a="http://schemas.openxmlformats.org/drawingml/2006/main">
            <a:off x="723900" y="5638800"/>
            <a:ext cx="7239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B7E33D"/>
                </a:solidFill>
                <a:latin typeface="Arial"/>
                <a:ea typeface="Arial"/>
                <a:cs typeface="Arial"/>
              </a:defRPr>
            </a:pPr>
            <a:r>
              <a:rPr sz="1125" b="1">
                <a:solidFill>
                  <a:srgbClr val="B7E33D"/>
                </a:solidFill>
                <a:latin typeface="Arial"/>
                <a:ea typeface="Arial"/>
                <a:cs typeface="Arial"/>
              </a:rPr>
              <a:t>SCOTT NORTON  /  PCI DSS QSA  /  JOHANSON GROUP, LLP</a:t>
            </a:r>
          </a:p>
        </p:txBody>
      </p:sp>
    </p:spTree>
    <p:extLst>
      <p:ext uri="{BB962C8B-B14F-4D97-AF65-F5344CB8AC3E}">
        <p14:creationId xmlns:p14="http://schemas.microsoft.com/office/powerpoint/2010/main" val="1090463509"/>
      </p:ext>
    </p:extLst>
  </p:cSld>
</p:sld>
</file>

<file path=ppt/slides/slide2.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CEFB9D64-DD57-41A4-B8A5-7343666149D4}"/>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68A2E2D0-60D9-4405-A63B-8336FF726A00}"/>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11C7B6"/>
                </a:solidFill>
                <a:latin typeface="Arial"/>
                <a:ea typeface="Arial"/>
                <a:cs typeface="Arial"/>
              </a:defRPr>
            </a:pPr>
            <a:r>
              <a:rPr sz="1125" b="1">
                <a:solidFill>
                  <a:srgbClr val="11C7B6"/>
                </a:solidFill>
                <a:latin typeface="Arial"/>
                <a:ea typeface="Arial"/>
                <a:cs typeface="Arial"/>
              </a:rPr>
              <a:t>W/ 02</a:t>
            </a:r>
          </a:p>
        </p:txBody>
      </p:sp>
      <p:sp>
        <p:nvSpPr>
          <p:cNvPr id="3" name="title">
            <a:extLst xmlns:a="http://schemas.openxmlformats.org/drawingml/2006/main">
              <a:ext uri="{FF2B5EF4-FFF2-40B4-BE49-F238E27FC236}">
                <a16:creationId xmlns:a16="http://schemas.microsoft.com/office/drawing/2014/main" id="{1458976F-AD7F-4A36-8DFE-2EAD1572847D}"/>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FORMATION DRIFT</a:t>
            </a:r>
          </a:p>
        </p:txBody>
      </p:sp>
      <p:sp>
        <p:nvSpPr>
          <p:cNvPr id="4" name="body">
            <a:extLst xmlns:a="http://schemas.openxmlformats.org/drawingml/2006/main">
              <a:ext uri="{FF2B5EF4-FFF2-40B4-BE49-F238E27FC236}">
                <a16:creationId xmlns:a16="http://schemas.microsoft.com/office/drawing/2014/main" id="{41CAD342-9DBF-425E-9FC5-64A88FC6B1E0}"/>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The inventory, diagram, provider packet, test population, and evidence repository can each look reasonable while describing different environments.</a:t>
            </a:r>
          </a:p>
        </p:txBody>
      </p:sp>
      <p:sp>
        <p:nvSpPr>
          <p:cNvPr id="5" name="closing-accent">
            <a:extLst xmlns:a="http://schemas.openxmlformats.org/drawingml/2006/main">
              <a:ext uri="{FF2B5EF4-FFF2-40B4-BE49-F238E27FC236}">
                <a16:creationId xmlns:a16="http://schemas.microsoft.com/office/drawing/2014/main" id="{164712B0-A3B7-42C9-9241-8DC9D04F6B01}"/>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668A9DC8-35E3-4F3F-A416-B1EBEDC88C7B}"/>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08071C6C-7A25-4B8C-8440-133A81F316DB}"/>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02 / 12</a:t>
            </a:r>
          </a:p>
        </p:txBody>
      </p:sp>
    </p:spTree>
    <p:extLst>
      <p:ext uri="{BB962C8B-B14F-4D97-AF65-F5344CB8AC3E}">
        <p14:creationId xmlns:p14="http://schemas.microsoft.com/office/powerpoint/2010/main" val="531569915"/>
      </p:ext>
    </p:extLst>
  </p:cSld>
</p:sld>
</file>

<file path=ppt/slides/slide3.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12" name="title">
            <a:extLst xmlns:a="http://schemas.openxmlformats.org/drawingml/2006/main">
              <a:ext uri="{FF2B5EF4-FFF2-40B4-BE49-F238E27FC236}">
                <a16:creationId xmlns:a16="http://schemas.microsoft.com/office/drawing/2014/main" id="{DC47CE49-8EA5-401E-BF80-D18D0AB36F36}"/>
              </a:ext>
            </a:extLst>
          </p:cNvPr>
          <p:cNvSpPr>
            <a:spLocks xmlns:a="http://schemas.openxmlformats.org/drawingml/2006/main" noGrp="1"/>
          </p:cNvSpPr>
          <p:nvPr/>
        </p:nvSpPr>
        <p:spPr>
          <a:xfrm xmlns:a="http://schemas.openxmlformats.org/drawingml/2006/main">
            <a:off x="571500" y="419100"/>
            <a:ext cx="685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150" b="1">
                <a:solidFill>
                  <a:srgbClr val="F4F6F7"/>
                </a:solidFill>
                <a:latin typeface="Arial"/>
                <a:ea typeface="Arial"/>
                <a:cs typeface="Arial"/>
              </a:defRPr>
            </a:pPr>
            <a:r>
              <a:rPr sz="3150" b="1">
                <a:solidFill>
                  <a:srgbClr val="F4F6F7"/>
                </a:solidFill>
                <a:latin typeface="Arial"/>
                <a:ea typeface="Arial"/>
                <a:cs typeface="Arial"/>
              </a:rPr>
              <a:t>FOUR CLAIM POSITIONS</a:t>
            </a:r>
          </a:p>
        </p:txBody>
      </p:sp>
      <p:sp>
        <p:nvSpPr>
          <p:cNvPr id="2" name="body">
            <a:extLst xmlns:a="http://schemas.openxmlformats.org/drawingml/2006/main">
              <a:ext uri="{FF2B5EF4-FFF2-40B4-BE49-F238E27FC236}">
                <a16:creationId xmlns:a16="http://schemas.microsoft.com/office/drawing/2014/main" id="{B1068B83-9CD8-4318-83DF-8682325E33FD}"/>
              </a:ext>
            </a:extLst>
          </p:cNvPr>
          <p:cNvSpPr>
            <a:spLocks xmlns:a="http://schemas.openxmlformats.org/drawingml/2006/main" noGrp="1"/>
          </p:cNvSpPr>
          <p:nvPr/>
        </p:nvSpPr>
        <p:spPr>
          <a:xfrm xmlns:a="http://schemas.openxmlformats.org/drawingml/2006/main">
            <a:off x="609600" y="1066800"/>
            <a:ext cx="857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650" b="0">
                <a:solidFill>
                  <a:srgbClr val="A7B5BA"/>
                </a:solidFill>
                <a:latin typeface="Arial"/>
                <a:ea typeface="Arial"/>
                <a:cs typeface="Arial"/>
              </a:defRPr>
            </a:pPr>
            <a:r>
              <a:rPr sz="1650" b="0">
                <a:solidFill>
                  <a:srgbClr val="A7B5BA"/>
                </a:solidFill>
                <a:latin typeface="Arial"/>
                <a:ea typeface="Arial"/>
                <a:cs typeface="Arial"/>
              </a:rPr>
              <a:t>Scope. Applicability. Implementation and Responsibility. Evidence.</a:t>
            </a:r>
          </a:p>
        </p:txBody>
      </p:sp>
      <p:sp>
        <p:nvSpPr>
          <p:cNvPr id="3" name="position-1">
            <a:extLst xmlns:a="http://schemas.openxmlformats.org/drawingml/2006/main">
              <a:ext uri="{FF2B5EF4-FFF2-40B4-BE49-F238E27FC236}">
                <a16:creationId xmlns:a16="http://schemas.microsoft.com/office/drawing/2014/main" id="{05D2EE05-D20B-4725-A199-6D27E7613BD0}"/>
              </a:ext>
            </a:extLst>
          </p:cNvPr>
          <p:cNvSpPr>
            <a:spLocks xmlns:a="http://schemas.openxmlformats.org/drawingml/2006/main" noGrp="1"/>
          </p:cNvSpPr>
          <p:nvPr/>
        </p:nvSpPr>
        <p:spPr>
          <a:xfrm xmlns:a="http://schemas.openxmlformats.org/drawingml/2006/main">
            <a:off x="4572000" y="1771650"/>
            <a:ext cx="2286000" cy="990600"/>
          </a:xfrm>
          <a:prstGeom xmlns:a="http://schemas.openxmlformats.org/drawingml/2006/main" prst="ellipse">
            <a:avLst/>
          </a:prstGeom>
          <a:solidFill xmlns:a="http://schemas.openxmlformats.org/drawingml/2006/main">
            <a:srgbClr val="10242C"/>
          </a:solidFill>
          <a:ln xmlns:a="http://schemas.openxmlformats.org/drawingml/2006/main" w="28575">
            <a:solidFill>
              <a:srgbClr val="825CFF"/>
            </a:solidFill>
          </a:ln>
        </p:spPr>
        <p:txBody>
          <a:bodyPr xmlns:a="http://schemas.openxmlformats.org/drawingml/2006/main" lIns="76200" tIns="57150" rIns="76200" bIns="57150" anchor="ctr">
            <a:noAutofit/>
          </a:bodyPr>
          <a:lstStyle xmlns:a="http://schemas.openxmlformats.org/drawingml/2006/main"/>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REFERENCE</a:t>
            </a:r>
          </a:p>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SCOPE</a:t>
            </a:r>
          </a:p>
        </p:txBody>
      </p:sp>
      <p:sp>
        <p:nvSpPr>
          <p:cNvPr id="4" name="position-2">
            <a:extLst xmlns:a="http://schemas.openxmlformats.org/drawingml/2006/main">
              <a:ext uri="{FF2B5EF4-FFF2-40B4-BE49-F238E27FC236}">
                <a16:creationId xmlns:a16="http://schemas.microsoft.com/office/drawing/2014/main" id="{710F0895-7460-4075-BBDC-23F65E5A41D5}"/>
              </a:ext>
            </a:extLst>
          </p:cNvPr>
          <p:cNvSpPr>
            <a:spLocks xmlns:a="http://schemas.openxmlformats.org/drawingml/2006/main" noGrp="1"/>
          </p:cNvSpPr>
          <p:nvPr/>
        </p:nvSpPr>
        <p:spPr>
          <a:xfrm xmlns:a="http://schemas.openxmlformats.org/drawingml/2006/main">
            <a:off x="1809750" y="3238500"/>
            <a:ext cx="2667000" cy="990600"/>
          </a:xfrm>
          <a:prstGeom xmlns:a="http://schemas.openxmlformats.org/drawingml/2006/main" prst="ellipse">
            <a:avLst/>
          </a:prstGeom>
          <a:solidFill xmlns:a="http://schemas.openxmlformats.org/drawingml/2006/main">
            <a:srgbClr val="10242C"/>
          </a:solidFill>
          <a:ln xmlns:a="http://schemas.openxmlformats.org/drawingml/2006/main" w="28575">
            <a:solidFill>
              <a:srgbClr val="FF882B"/>
            </a:solidFill>
          </a:ln>
        </p:spPr>
        <p:txBody>
          <a:bodyPr xmlns:a="http://schemas.openxmlformats.org/drawingml/2006/main" lIns="76200" tIns="57150" rIns="76200" bIns="57150" anchor="ctr">
            <a:noAutofit/>
          </a:bodyPr>
          <a:lstStyle xmlns:a="http://schemas.openxmlformats.org/drawingml/2006/main"/>
          <a:p xmlns:a="http://schemas.openxmlformats.org/drawingml/2006/main">
            <a:pPr algn="ctr">
              <a:defRPr sz="1200" b="1">
                <a:solidFill>
                  <a:srgbClr val="F4F6F7"/>
                </a:solidFill>
                <a:latin typeface="Arial"/>
                <a:ea typeface="Arial"/>
                <a:cs typeface="Arial"/>
              </a:defRPr>
            </a:pPr>
            <a:r>
              <a:rPr sz="1200" b="1">
                <a:solidFill>
                  <a:srgbClr val="F4F6F7"/>
                </a:solidFill>
                <a:latin typeface="Arial"/>
                <a:ea typeface="Arial"/>
                <a:cs typeface="Arial"/>
              </a:rPr>
              <a:t>EXECUTION</a:t>
            </a:r>
          </a:p>
          <a:p xmlns:a="http://schemas.openxmlformats.org/drawingml/2006/main">
            <a:pPr algn="ctr">
              <a:defRPr sz="1200" b="1">
                <a:solidFill>
                  <a:srgbClr val="F4F6F7"/>
                </a:solidFill>
                <a:latin typeface="Arial"/>
                <a:ea typeface="Arial"/>
                <a:cs typeface="Arial"/>
              </a:defRPr>
            </a:pPr>
            <a:r>
              <a:rPr sz="1200" b="1">
                <a:solidFill>
                  <a:srgbClr val="F4F6F7"/>
                </a:solidFill>
                <a:latin typeface="Arial"/>
                <a:ea typeface="Arial"/>
                <a:cs typeface="Arial"/>
              </a:rPr>
              <a:t>IMPLEMENTATION +</a:t>
            </a:r>
          </a:p>
          <a:p xmlns:a="http://schemas.openxmlformats.org/drawingml/2006/main">
            <a:pPr algn="ctr">
              <a:defRPr sz="1200" b="1">
                <a:solidFill>
                  <a:srgbClr val="F4F6F7"/>
                </a:solidFill>
                <a:latin typeface="Arial"/>
                <a:ea typeface="Arial"/>
                <a:cs typeface="Arial"/>
              </a:defRPr>
            </a:pPr>
            <a:r>
              <a:rPr sz="1200" b="1">
                <a:solidFill>
                  <a:srgbClr val="F4F6F7"/>
                </a:solidFill>
                <a:latin typeface="Arial"/>
                <a:ea typeface="Arial"/>
                <a:cs typeface="Arial"/>
              </a:rPr>
              <a:t>RESPONSIBILITY</a:t>
            </a:r>
          </a:p>
        </p:txBody>
      </p:sp>
      <p:sp>
        <p:nvSpPr>
          <p:cNvPr id="5" name="position-3">
            <a:extLst xmlns:a="http://schemas.openxmlformats.org/drawingml/2006/main">
              <a:ext uri="{FF2B5EF4-FFF2-40B4-BE49-F238E27FC236}">
                <a16:creationId xmlns:a16="http://schemas.microsoft.com/office/drawing/2014/main" id="{63153A6E-5782-4645-9AA4-74A38536F3BA}"/>
              </a:ext>
            </a:extLst>
          </p:cNvPr>
          <p:cNvSpPr>
            <a:spLocks xmlns:a="http://schemas.openxmlformats.org/drawingml/2006/main" noGrp="1"/>
          </p:cNvSpPr>
          <p:nvPr/>
        </p:nvSpPr>
        <p:spPr>
          <a:xfrm xmlns:a="http://schemas.openxmlformats.org/drawingml/2006/main">
            <a:off x="7143750" y="3238500"/>
            <a:ext cx="2286000" cy="990600"/>
          </a:xfrm>
          <a:prstGeom xmlns:a="http://schemas.openxmlformats.org/drawingml/2006/main" prst="ellipse">
            <a:avLst/>
          </a:prstGeom>
          <a:solidFill xmlns:a="http://schemas.openxmlformats.org/drawingml/2006/main">
            <a:srgbClr val="10242C"/>
          </a:solidFill>
          <a:ln xmlns:a="http://schemas.openxmlformats.org/drawingml/2006/main" w="28575">
            <a:solidFill>
              <a:srgbClr val="F23B55"/>
            </a:solidFill>
          </a:ln>
        </p:spPr>
        <p:txBody>
          <a:bodyPr xmlns:a="http://schemas.openxmlformats.org/drawingml/2006/main" lIns="76200" tIns="57150" rIns="76200" bIns="57150" anchor="ctr">
            <a:noAutofit/>
          </a:bodyPr>
          <a:lstStyle xmlns:a="http://schemas.openxmlformats.org/drawingml/2006/main"/>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COUPLING</a:t>
            </a:r>
          </a:p>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APPLICABILITY</a:t>
            </a:r>
          </a:p>
        </p:txBody>
      </p:sp>
      <p:sp>
        <p:nvSpPr>
          <p:cNvPr id="6" name="position-4">
            <a:extLst xmlns:a="http://schemas.openxmlformats.org/drawingml/2006/main">
              <a:ext uri="{FF2B5EF4-FFF2-40B4-BE49-F238E27FC236}">
                <a16:creationId xmlns:a16="http://schemas.microsoft.com/office/drawing/2014/main" id="{0A9AD4BF-295C-4F8F-9C70-4AE2AFBE2A13}"/>
              </a:ext>
            </a:extLst>
          </p:cNvPr>
          <p:cNvSpPr>
            <a:spLocks xmlns:a="http://schemas.openxmlformats.org/drawingml/2006/main" noGrp="1"/>
          </p:cNvSpPr>
          <p:nvPr/>
        </p:nvSpPr>
        <p:spPr>
          <a:xfrm xmlns:a="http://schemas.openxmlformats.org/drawingml/2006/main">
            <a:off x="4572000" y="4762500"/>
            <a:ext cx="2286000" cy="990600"/>
          </a:xfrm>
          <a:prstGeom xmlns:a="http://schemas.openxmlformats.org/drawingml/2006/main" prst="ellipse">
            <a:avLst/>
          </a:prstGeom>
          <a:solidFill xmlns:a="http://schemas.openxmlformats.org/drawingml/2006/main">
            <a:srgbClr val="10242C"/>
          </a:solidFill>
          <a:ln xmlns:a="http://schemas.openxmlformats.org/drawingml/2006/main" w="28575">
            <a:solidFill>
              <a:srgbClr val="11C7B6"/>
            </a:solidFill>
          </a:ln>
        </p:spPr>
        <p:txBody>
          <a:bodyPr xmlns:a="http://schemas.openxmlformats.org/drawingml/2006/main" lIns="76200" tIns="57150" rIns="76200" bIns="57150" anchor="ctr">
            <a:noAutofit/>
          </a:bodyPr>
          <a:lstStyle xmlns:a="http://schemas.openxmlformats.org/drawingml/2006/main"/>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SUPPORT</a:t>
            </a:r>
          </a:p>
          <a:p xmlns:a="http://schemas.openxmlformats.org/drawingml/2006/main">
            <a:pPr algn="ctr">
              <a:defRPr sz="1350" b="1">
                <a:solidFill>
                  <a:srgbClr val="F4F6F7"/>
                </a:solidFill>
                <a:latin typeface="Arial"/>
                <a:ea typeface="Arial"/>
                <a:cs typeface="Arial"/>
              </a:defRPr>
            </a:pPr>
            <a:r>
              <a:rPr sz="1350" b="1">
                <a:solidFill>
                  <a:srgbClr val="F4F6F7"/>
                </a:solidFill>
                <a:latin typeface="Arial"/>
                <a:ea typeface="Arial"/>
                <a:cs typeface="Arial"/>
              </a:rPr>
              <a:t>EVIDENCE</a:t>
            </a:r>
          </a:p>
        </p:txBody>
      </p:sp>
      <p:sp>
        <p:nvSpPr>
          <p:cNvPr id="7" name="fact-fulcrum">
            <a:extLst xmlns:a="http://schemas.openxmlformats.org/drawingml/2006/main">
              <a:ext uri="{FF2B5EF4-FFF2-40B4-BE49-F238E27FC236}">
                <a16:creationId xmlns:a16="http://schemas.microsoft.com/office/drawing/2014/main" id="{7A5E5E69-0305-41C6-8655-EAA25F5FE0C9}"/>
              </a:ext>
            </a:extLst>
          </p:cNvPr>
          <p:cNvSpPr>
            <a:spLocks xmlns:a="http://schemas.openxmlformats.org/drawingml/2006/main" noGrp="1"/>
          </p:cNvSpPr>
          <p:nvPr/>
        </p:nvSpPr>
        <p:spPr>
          <a:xfrm xmlns:a="http://schemas.openxmlformats.org/drawingml/2006/main">
            <a:off x="4686300" y="3067050"/>
            <a:ext cx="2057400" cy="1562100"/>
          </a:xfrm>
          <a:prstGeom xmlns:a="http://schemas.openxmlformats.org/drawingml/2006/main" prst="diamond">
            <a:avLst/>
          </a:prstGeom>
          <a:solidFill xmlns:a="http://schemas.openxmlformats.org/drawingml/2006/main">
            <a:srgbClr val="B7E33D"/>
          </a:solidFill>
          <a:ln xmlns:a="http://schemas.openxmlformats.org/drawingml/2006/main" w="19050">
            <a:solidFill>
              <a:srgbClr val="F4F6F7"/>
            </a:solidFill>
          </a:ln>
        </p:spPr>
        <p:txBody>
          <a:bodyPr xmlns:a="http://schemas.openxmlformats.org/drawingml/2006/main"/>
          <a:lstStyle xmlns:a="http://schemas.openxmlformats.org/drawingml/2006/main"/>
          <a:p xmlns:a="http://schemas.openxmlformats.org/drawingml/2006/main">
            <a:r>
              <a:t/>
            </a:r>
          </a:p>
        </p:txBody>
      </p:sp>
      <p:sp>
        <p:nvSpPr>
          <p:cNvPr id="8" name="fact-fulcrum-label">
            <a:extLst xmlns:a="http://schemas.openxmlformats.org/drawingml/2006/main">
              <a:ext uri="{FF2B5EF4-FFF2-40B4-BE49-F238E27FC236}">
                <a16:creationId xmlns:a16="http://schemas.microsoft.com/office/drawing/2014/main" id="{8A86F977-D877-454C-9A7A-3C782205AC8D}"/>
              </a:ext>
            </a:extLst>
          </p:cNvPr>
          <p:cNvSpPr>
            <a:spLocks xmlns:a="http://schemas.openxmlformats.org/drawingml/2006/main" noGrp="1"/>
          </p:cNvSpPr>
          <p:nvPr/>
        </p:nvSpPr>
        <p:spPr>
          <a:xfrm xmlns:a="http://schemas.openxmlformats.org/drawingml/2006/main">
            <a:off x="4876800" y="3457575"/>
            <a:ext cx="1676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650" b="1">
                <a:solidFill>
                  <a:srgbClr val="071015"/>
                </a:solidFill>
                <a:latin typeface="Arial"/>
                <a:ea typeface="Arial"/>
                <a:cs typeface="Arial"/>
              </a:defRPr>
            </a:pPr>
            <a:r>
              <a:rPr sz="1650" b="1">
                <a:solidFill>
                  <a:srgbClr val="071015"/>
                </a:solidFill>
                <a:latin typeface="Arial"/>
                <a:ea typeface="Arial"/>
                <a:cs typeface="Arial"/>
              </a:rPr>
              <a:t>FACT</a:t>
            </a:r>
          </a:p>
          <a:p xmlns:a="http://schemas.openxmlformats.org/drawingml/2006/main">
            <a:pPr algn="ctr">
              <a:defRPr sz="1650" b="1">
                <a:solidFill>
                  <a:srgbClr val="071015"/>
                </a:solidFill>
                <a:latin typeface="Arial"/>
                <a:ea typeface="Arial"/>
                <a:cs typeface="Arial"/>
              </a:defRPr>
            </a:pPr>
            <a:r>
              <a:rPr sz="1650" b="1">
                <a:solidFill>
                  <a:srgbClr val="071015"/>
                </a:solidFill>
                <a:latin typeface="Arial"/>
                <a:ea typeface="Arial"/>
                <a:cs typeface="Arial"/>
              </a:rPr>
              <a:t>FULCRUM</a:t>
            </a:r>
          </a:p>
        </p:txBody>
      </p:sp>
      <p:sp>
        <p:nvSpPr>
          <p:cNvPr id="9" name="">
            <a:extLst xmlns:a="http://schemas.openxmlformats.org/drawingml/2006/main">
              <a:ext uri="{FF2B5EF4-FFF2-40B4-BE49-F238E27FC236}">
                <a16:creationId xmlns:a16="http://schemas.microsoft.com/office/drawing/2014/main" id="{D12AEE7F-505F-4E39-8139-43C79E689649}"/>
              </a:ext>
            </a:extLst>
          </p:cNvPr>
          <p:cNvSpPr>
            <a:spLocks xmlns:a="http://schemas.openxmlformats.org/drawingml/2006/main" noGrp="1"/>
          </p:cNvSpPr>
          <p:nvPr/>
        </p:nvSpPr>
        <p:spPr>
          <a:xfrm xmlns:a="http://schemas.openxmlformats.org/drawingml/2006/main">
            <a:off x="8858250" y="2419350"/>
            <a:ext cx="238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200" b="1">
                <a:solidFill>
                  <a:srgbClr val="B7E33D"/>
                </a:solidFill>
                <a:latin typeface="Arial"/>
                <a:ea typeface="Arial"/>
                <a:cs typeface="Arial"/>
              </a:defRPr>
            </a:pPr>
            <a:r>
              <a:rPr sz="1200" b="1">
                <a:solidFill>
                  <a:srgbClr val="B7E33D"/>
                </a:solidFill>
                <a:latin typeface="Arial"/>
                <a:ea typeface="Arial"/>
                <a:cs typeface="Arial"/>
              </a:rPr>
              <a:t>ASSESSOR VALIDATION ORBIT</a:t>
            </a:r>
          </a:p>
        </p:txBody>
      </p:sp>
      <p:sp>
        <p:nvSpPr>
          <p:cNvPr id="10" name="">
            <a:extLst xmlns:a="http://schemas.openxmlformats.org/drawingml/2006/main">
              <a:ext uri="{FF2B5EF4-FFF2-40B4-BE49-F238E27FC236}">
                <a16:creationId xmlns:a16="http://schemas.microsoft.com/office/drawing/2014/main" id="{749B6BAF-1E77-4DC6-98C1-04478727B6DB}"/>
              </a:ext>
            </a:extLst>
          </p:cNvPr>
          <p:cNvSpPr>
            <a:spLocks xmlns:a="http://schemas.openxmlformats.org/drawingml/2006/main" noGrp="1"/>
          </p:cNvSpPr>
          <p:nvPr/>
        </p:nvSpPr>
        <p:spPr>
          <a:xfrm xmlns:a="http://schemas.openxmlformats.org/drawingml/2006/main">
            <a:off x="9067800" y="2857500"/>
            <a:ext cx="2000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800" b="1">
                <a:solidFill>
                  <a:srgbClr val="F4F6F7"/>
                </a:solidFill>
                <a:latin typeface="Arial"/>
                <a:ea typeface="Arial"/>
                <a:cs typeface="Arial"/>
              </a:defRPr>
            </a:pPr>
            <a:r>
              <a:rPr sz="1800" b="1">
                <a:solidFill>
                  <a:srgbClr val="F4F6F7"/>
                </a:solidFill>
                <a:latin typeface="Arial"/>
                <a:ea typeface="Arial"/>
                <a:cs typeface="Arial"/>
              </a:rPr>
              <a:t>Examine</a:t>
            </a:r>
          </a:p>
          <a:p xmlns:a="http://schemas.openxmlformats.org/drawingml/2006/main">
            <a:pPr algn="ctr">
              <a:defRPr sz="1800" b="1">
                <a:solidFill>
                  <a:srgbClr val="F4F6F7"/>
                </a:solidFill>
                <a:latin typeface="Arial"/>
                <a:ea typeface="Arial"/>
                <a:cs typeface="Arial"/>
              </a:defRPr>
            </a:pPr>
            <a:r>
              <a:rPr sz="1800" b="1">
                <a:solidFill>
                  <a:srgbClr val="F4F6F7"/>
                </a:solidFill>
                <a:latin typeface="Arial"/>
                <a:ea typeface="Arial"/>
                <a:cs typeface="Arial"/>
              </a:rPr>
              <a:t>Observe</a:t>
            </a:r>
          </a:p>
          <a:p xmlns:a="http://schemas.openxmlformats.org/drawingml/2006/main">
            <a:pPr algn="ctr">
              <a:defRPr sz="1800" b="1">
                <a:solidFill>
                  <a:srgbClr val="F4F6F7"/>
                </a:solidFill>
                <a:latin typeface="Arial"/>
                <a:ea typeface="Arial"/>
                <a:cs typeface="Arial"/>
              </a:defRPr>
            </a:pPr>
            <a:r>
              <a:rPr sz="1800" b="1">
                <a:solidFill>
                  <a:srgbClr val="F4F6F7"/>
                </a:solidFill>
                <a:latin typeface="Arial"/>
                <a:ea typeface="Arial"/>
                <a:cs typeface="Arial"/>
              </a:rPr>
              <a:t>Interview</a:t>
            </a:r>
          </a:p>
          <a:p xmlns:a="http://schemas.openxmlformats.org/drawingml/2006/main">
            <a:pPr algn="ctr">
              <a:defRPr sz="1800" b="1">
                <a:solidFill>
                  <a:srgbClr val="F4F6F7"/>
                </a:solidFill>
                <a:latin typeface="Arial"/>
                <a:ea typeface="Arial"/>
                <a:cs typeface="Arial"/>
              </a:defRPr>
            </a:pPr>
            <a:r>
              <a:rPr sz="1800" b="1">
                <a:solidFill>
                  <a:srgbClr val="F4F6F7"/>
                </a:solidFill>
                <a:latin typeface="Arial"/>
                <a:ea typeface="Arial"/>
                <a:cs typeface="Arial"/>
              </a:rPr>
              <a:t>Test</a:t>
            </a:r>
          </a:p>
          <a:p xmlns:a="http://schemas.openxmlformats.org/drawingml/2006/main">
            <a:pPr algn="ctr">
              <a:defRPr sz="1800" b="1">
                <a:solidFill>
                  <a:srgbClr val="F4F6F7"/>
                </a:solidFill>
                <a:latin typeface="Arial"/>
                <a:ea typeface="Arial"/>
                <a:cs typeface="Arial"/>
              </a:defRPr>
            </a:pPr>
            <a:r>
              <a:rPr sz="1800" b="1">
                <a:solidFill>
                  <a:srgbClr val="F4F6F7"/>
                </a:solidFill>
                <a:latin typeface="Arial"/>
                <a:ea typeface="Arial"/>
                <a:cs typeface="Arial"/>
              </a:rPr>
              <a:t>Corroborate</a:t>
            </a:r>
          </a:p>
        </p:txBody>
      </p:sp>
      <p:sp>
        <p:nvSpPr>
          <p:cNvPr id="11" name="">
            <a:extLst xmlns:a="http://schemas.openxmlformats.org/drawingml/2006/main">
              <a:ext uri="{FF2B5EF4-FFF2-40B4-BE49-F238E27FC236}">
                <a16:creationId xmlns:a16="http://schemas.microsoft.com/office/drawing/2014/main" id="{EA033581-A637-4D5D-B9B9-5845D6E80215}"/>
              </a:ext>
            </a:extLst>
          </p:cNvPr>
          <p:cNvSpPr>
            <a:spLocks xmlns:a="http://schemas.openxmlformats.org/drawingml/2006/main" noGrp="1"/>
          </p:cNvSpPr>
          <p:nvPr/>
        </p:nvSpPr>
        <p:spPr>
          <a:xfrm xmlns:a="http://schemas.openxmlformats.org/drawingml/2006/main">
            <a:off x="8667750" y="4857750"/>
            <a:ext cx="27622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ctr">
              <a:defRPr sz="1275" b="0">
                <a:solidFill>
                  <a:srgbClr val="A7B5BA"/>
                </a:solidFill>
                <a:latin typeface="Arial"/>
                <a:ea typeface="Arial"/>
                <a:cs typeface="Arial"/>
              </a:defRPr>
            </a:pPr>
            <a:r>
              <a:rPr sz="1275" b="0">
                <a:solidFill>
                  <a:srgbClr val="A7B5BA"/>
                </a:solidFill>
                <a:latin typeface="Arial"/>
                <a:ea typeface="Arial"/>
                <a:cs typeface="Arial"/>
              </a:rPr>
              <a:t>The assessor tests the formation.</a:t>
            </a:r>
          </a:p>
          <a:p xmlns:a="http://schemas.openxmlformats.org/drawingml/2006/main">
            <a:pPr algn="ctr">
              <a:defRPr sz="1275" b="0">
                <a:solidFill>
                  <a:srgbClr val="A7B5BA"/>
                </a:solidFill>
                <a:latin typeface="Arial"/>
                <a:ea typeface="Arial"/>
                <a:cs typeface="Arial"/>
              </a:defRPr>
            </a:pPr>
            <a:r>
              <a:rPr sz="1275" b="0">
                <a:solidFill>
                  <a:srgbClr val="A7B5BA"/>
                </a:solidFill>
                <a:latin typeface="Arial"/>
                <a:ea typeface="Arial"/>
                <a:cs typeface="Arial"/>
              </a:rPr>
              <a:t>The entity owns the aircraft.</a:t>
            </a:r>
          </a:p>
        </p:txBody>
      </p:sp>
    </p:spTree>
    <p:extLst>
      <p:ext uri="{BB962C8B-B14F-4D97-AF65-F5344CB8AC3E}">
        <p14:creationId xmlns:p14="http://schemas.microsoft.com/office/powerpoint/2010/main" val="137435310"/>
      </p:ext>
    </p:extLst>
  </p:cSld>
</p:sld>
</file>

<file path=ppt/slides/slide4.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D3576029-8448-4FF7-B8E4-A97B3E7DD930}"/>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825CFF"/>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556C269D-749E-46F2-A4A0-7EEB3661F03A}"/>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825CFF"/>
                </a:solidFill>
                <a:latin typeface="Arial"/>
                <a:ea typeface="Arial"/>
                <a:cs typeface="Arial"/>
              </a:defRPr>
            </a:pPr>
            <a:r>
              <a:rPr sz="1125" b="1">
                <a:solidFill>
                  <a:srgbClr val="825CFF"/>
                </a:solidFill>
                <a:latin typeface="Arial"/>
                <a:ea typeface="Arial"/>
                <a:cs typeface="Arial"/>
              </a:rPr>
              <a:t>W/ 04</a:t>
            </a:r>
          </a:p>
        </p:txBody>
      </p:sp>
      <p:sp>
        <p:nvSpPr>
          <p:cNvPr id="3" name="title">
            <a:extLst xmlns:a="http://schemas.openxmlformats.org/drawingml/2006/main">
              <a:ext uri="{FF2B5EF4-FFF2-40B4-BE49-F238E27FC236}">
                <a16:creationId xmlns:a16="http://schemas.microsoft.com/office/drawing/2014/main" id="{8490BAA7-1BA7-4440-914D-99FDD91628C3}"/>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THE FACT FULCRUM</a:t>
            </a:r>
          </a:p>
        </p:txBody>
      </p:sp>
      <p:sp>
        <p:nvSpPr>
          <p:cNvPr id="4" name="body">
            <a:extLst xmlns:a="http://schemas.openxmlformats.org/drawingml/2006/main">
              <a:ext uri="{FF2B5EF4-FFF2-40B4-BE49-F238E27FC236}">
                <a16:creationId xmlns:a16="http://schemas.microsoft.com/office/drawing/2014/main" id="{AD768657-39A8-48DE-8175-E70831874143}"/>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Assets, services, data flows, identities, locations, providers, responsibilities, configurations, occurrences, and changes form the shared reference.</a:t>
            </a:r>
          </a:p>
        </p:txBody>
      </p:sp>
      <p:sp>
        <p:nvSpPr>
          <p:cNvPr id="5" name="closing-accent">
            <a:extLst xmlns:a="http://schemas.openxmlformats.org/drawingml/2006/main">
              <a:ext uri="{FF2B5EF4-FFF2-40B4-BE49-F238E27FC236}">
                <a16:creationId xmlns:a16="http://schemas.microsoft.com/office/drawing/2014/main" id="{90329B9C-BBBA-44C8-B86E-75B6486639ED}"/>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825CFF"/>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E05BFE3D-E27B-4806-8BEF-34134DC8D8EE}"/>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44FCE2B3-FE0C-4126-A695-B61143B43D8E}"/>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04 / 12</a:t>
            </a:r>
          </a:p>
        </p:txBody>
      </p:sp>
    </p:spTree>
    <p:extLst>
      <p:ext uri="{BB962C8B-B14F-4D97-AF65-F5344CB8AC3E}">
        <p14:creationId xmlns:p14="http://schemas.microsoft.com/office/powerpoint/2010/main" val="25726252"/>
      </p:ext>
    </p:extLst>
  </p:cSld>
</p:sld>
</file>

<file path=ppt/slides/slide5.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986B6737-AF9C-4CB0-9FDF-0A90BBC4E3DF}"/>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F23B55"/>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36C541E9-FA41-460F-BBC0-9D0BC5173AAD}"/>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F23B55"/>
                </a:solidFill>
                <a:latin typeface="Arial"/>
                <a:ea typeface="Arial"/>
                <a:cs typeface="Arial"/>
              </a:defRPr>
            </a:pPr>
            <a:r>
              <a:rPr sz="1125" b="1">
                <a:solidFill>
                  <a:srgbClr val="F23B55"/>
                </a:solidFill>
                <a:latin typeface="Arial"/>
                <a:ea typeface="Arial"/>
                <a:cs typeface="Arial"/>
              </a:rPr>
              <a:t>W/ 05</a:t>
            </a:r>
          </a:p>
        </p:txBody>
      </p:sp>
      <p:sp>
        <p:nvSpPr>
          <p:cNvPr id="3" name="title">
            <a:extLst xmlns:a="http://schemas.openxmlformats.org/drawingml/2006/main">
              <a:ext uri="{FF2B5EF4-FFF2-40B4-BE49-F238E27FC236}">
                <a16:creationId xmlns:a16="http://schemas.microsoft.com/office/drawing/2014/main" id="{64C2B6A0-7293-4215-91F2-D436BF8BCBE9}"/>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SCOPE AS REFERENCE</a:t>
            </a:r>
          </a:p>
        </p:txBody>
      </p:sp>
      <p:sp>
        <p:nvSpPr>
          <p:cNvPr id="4" name="body">
            <a:extLst xmlns:a="http://schemas.openxmlformats.org/drawingml/2006/main">
              <a:ext uri="{FF2B5EF4-FFF2-40B4-BE49-F238E27FC236}">
                <a16:creationId xmlns:a16="http://schemas.microsoft.com/office/drawing/2014/main" id="{F588C0F2-4FC2-4004-B152-D2CBEAA9CC4F}"/>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Which people, processes, technologies, locations, data, and relationships does the assessment represent?</a:t>
            </a:r>
          </a:p>
        </p:txBody>
      </p:sp>
      <p:sp>
        <p:nvSpPr>
          <p:cNvPr id="5" name="closing-accent">
            <a:extLst xmlns:a="http://schemas.openxmlformats.org/drawingml/2006/main">
              <a:ext uri="{FF2B5EF4-FFF2-40B4-BE49-F238E27FC236}">
                <a16:creationId xmlns:a16="http://schemas.microsoft.com/office/drawing/2014/main" id="{117983AE-5F81-4289-96F7-F5EE6616A3AF}"/>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F23B55"/>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DC001BA9-3FDE-4499-9310-315530F82C79}"/>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7219F3E8-840E-405E-A78D-F5DF6B609D02}"/>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05 / 12</a:t>
            </a:r>
          </a:p>
        </p:txBody>
      </p:sp>
    </p:spTree>
    <p:extLst>
      <p:ext uri="{BB962C8B-B14F-4D97-AF65-F5344CB8AC3E}">
        <p14:creationId xmlns:p14="http://schemas.microsoft.com/office/powerpoint/2010/main" val="280975665"/>
      </p:ext>
    </p:extLst>
  </p:cSld>
</p:sld>
</file>

<file path=ppt/slides/slide6.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C12DDFB2-99FC-49F8-86F9-74EF7019AF9E}"/>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B7E33D"/>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E67F16B0-FAB7-4D11-8294-B958C7A220CF}"/>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B7E33D"/>
                </a:solidFill>
                <a:latin typeface="Arial"/>
                <a:ea typeface="Arial"/>
                <a:cs typeface="Arial"/>
              </a:defRPr>
            </a:pPr>
            <a:r>
              <a:rPr sz="1125" b="1">
                <a:solidFill>
                  <a:srgbClr val="B7E33D"/>
                </a:solidFill>
                <a:latin typeface="Arial"/>
                <a:ea typeface="Arial"/>
                <a:cs typeface="Arial"/>
              </a:rPr>
              <a:t>W/ 06</a:t>
            </a:r>
          </a:p>
        </p:txBody>
      </p:sp>
      <p:sp>
        <p:nvSpPr>
          <p:cNvPr id="3" name="title">
            <a:extLst xmlns:a="http://schemas.openxmlformats.org/drawingml/2006/main">
              <a:ext uri="{FF2B5EF4-FFF2-40B4-BE49-F238E27FC236}">
                <a16:creationId xmlns:a16="http://schemas.microsoft.com/office/drawing/2014/main" id="{5C703EA3-F16A-49F3-A7E4-7B42B43933BC}"/>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APPLICABILITY AS COUPLING</a:t>
            </a:r>
          </a:p>
        </p:txBody>
      </p:sp>
      <p:sp>
        <p:nvSpPr>
          <p:cNvPr id="4" name="body">
            <a:extLst xmlns:a="http://schemas.openxmlformats.org/drawingml/2006/main">
              <a:ext uri="{FF2B5EF4-FFF2-40B4-BE49-F238E27FC236}">
                <a16:creationId xmlns:a16="http://schemas.microsoft.com/office/drawing/2014/main" id="{8C0ADFCB-7188-43C6-8727-11F7D6657476}"/>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Which obligation connects to which subject, predicate, tested fact, authority, response, and reopening trigger?</a:t>
            </a:r>
          </a:p>
        </p:txBody>
      </p:sp>
      <p:sp>
        <p:nvSpPr>
          <p:cNvPr id="5" name="closing-accent">
            <a:extLst xmlns:a="http://schemas.openxmlformats.org/drawingml/2006/main">
              <a:ext uri="{FF2B5EF4-FFF2-40B4-BE49-F238E27FC236}">
                <a16:creationId xmlns:a16="http://schemas.microsoft.com/office/drawing/2014/main" id="{04424E78-ACCD-4FC4-B920-C24E80E3809A}"/>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B7E33D"/>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19EFBA71-6685-4B3A-8BE4-EEA505809633}"/>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F456D788-67E8-418F-8732-2170E030806A}"/>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06 / 12</a:t>
            </a:r>
          </a:p>
        </p:txBody>
      </p:sp>
    </p:spTree>
    <p:extLst>
      <p:ext uri="{BB962C8B-B14F-4D97-AF65-F5344CB8AC3E}">
        <p14:creationId xmlns:p14="http://schemas.microsoft.com/office/powerpoint/2010/main" val="312827142"/>
      </p:ext>
    </p:extLst>
  </p:cSld>
</p:sld>
</file>

<file path=ppt/slides/slide7.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DB082545-A63B-4895-B008-7FDC623412BE}"/>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899896FD-9FC5-4E5E-8F84-B87D6EE574D4}"/>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11C7B6"/>
                </a:solidFill>
                <a:latin typeface="Arial"/>
                <a:ea typeface="Arial"/>
                <a:cs typeface="Arial"/>
              </a:defRPr>
            </a:pPr>
            <a:r>
              <a:rPr sz="1125" b="1">
                <a:solidFill>
                  <a:srgbClr val="11C7B6"/>
                </a:solidFill>
                <a:latin typeface="Arial"/>
                <a:ea typeface="Arial"/>
                <a:cs typeface="Arial"/>
              </a:rPr>
              <a:t>W/ 07</a:t>
            </a:r>
          </a:p>
        </p:txBody>
      </p:sp>
      <p:sp>
        <p:nvSpPr>
          <p:cNvPr id="3" name="title">
            <a:extLst xmlns:a="http://schemas.openxmlformats.org/drawingml/2006/main">
              <a:ext uri="{FF2B5EF4-FFF2-40B4-BE49-F238E27FC236}">
                <a16:creationId xmlns:a16="http://schemas.microsoft.com/office/drawing/2014/main" id="{910C8F58-4FD2-4859-A89A-CF9383DF72A9}"/>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600" b="1">
                <a:solidFill>
                  <a:srgbClr val="F4F6F7"/>
                </a:solidFill>
                <a:latin typeface="Arial"/>
                <a:ea typeface="Arial"/>
                <a:cs typeface="Arial"/>
              </a:defRPr>
            </a:pPr>
            <a:r>
              <a:rPr sz="3600" b="1">
                <a:solidFill>
                  <a:srgbClr val="F4F6F7"/>
                </a:solidFill>
                <a:latin typeface="Arial"/>
                <a:ea typeface="Arial"/>
                <a:cs typeface="Arial"/>
              </a:rPr>
              <a:t>IMPLEMENTATION AND RESPONSIBILITY</a:t>
            </a:r>
          </a:p>
        </p:txBody>
      </p:sp>
      <p:sp>
        <p:nvSpPr>
          <p:cNvPr id="4" name="body">
            <a:extLst xmlns:a="http://schemas.openxmlformats.org/drawingml/2006/main">
              <a:ext uri="{FF2B5EF4-FFF2-40B4-BE49-F238E27FC236}">
                <a16:creationId xmlns:a16="http://schemas.microsoft.com/office/drawing/2014/main" id="{70730C0D-0E2B-45AA-9C36-D0E3878E2466}"/>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Who configures, operates, monitors, reviews, responds, changes, preserves, and proves?</a:t>
            </a:r>
          </a:p>
        </p:txBody>
      </p:sp>
      <p:sp>
        <p:nvSpPr>
          <p:cNvPr id="5" name="closing-accent">
            <a:extLst xmlns:a="http://schemas.openxmlformats.org/drawingml/2006/main">
              <a:ext uri="{FF2B5EF4-FFF2-40B4-BE49-F238E27FC236}">
                <a16:creationId xmlns:a16="http://schemas.microsoft.com/office/drawing/2014/main" id="{7A233A3E-5DA8-4D02-97FE-2060638B6FF0}"/>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40C1143F-A754-473F-B4D4-99C3C4C7D80C}"/>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FCF64827-AB78-4612-BFE2-70B35FCE053E}"/>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07 / 12</a:t>
            </a:r>
          </a:p>
        </p:txBody>
      </p:sp>
    </p:spTree>
    <p:extLst>
      <p:ext uri="{BB962C8B-B14F-4D97-AF65-F5344CB8AC3E}">
        <p14:creationId xmlns:p14="http://schemas.microsoft.com/office/powerpoint/2010/main" val="688171093"/>
      </p:ext>
    </p:extLst>
  </p:cSld>
</p:sld>
</file>

<file path=ppt/slides/slide8.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A5F57F5B-683B-4D8E-A124-596DAFA37CFA}"/>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FF882B"/>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AC9E6C48-8FC3-408F-A1B8-D0447BA13503}"/>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FF882B"/>
                </a:solidFill>
                <a:latin typeface="Arial"/>
                <a:ea typeface="Arial"/>
                <a:cs typeface="Arial"/>
              </a:defRPr>
            </a:pPr>
            <a:r>
              <a:rPr sz="1125" b="1">
                <a:solidFill>
                  <a:srgbClr val="FF882B"/>
                </a:solidFill>
                <a:latin typeface="Arial"/>
                <a:ea typeface="Arial"/>
                <a:cs typeface="Arial"/>
              </a:rPr>
              <a:t>W/ 08</a:t>
            </a:r>
          </a:p>
        </p:txBody>
      </p:sp>
      <p:sp>
        <p:nvSpPr>
          <p:cNvPr id="3" name="title">
            <a:extLst xmlns:a="http://schemas.openxmlformats.org/drawingml/2006/main">
              <a:ext uri="{FF2B5EF4-FFF2-40B4-BE49-F238E27FC236}">
                <a16:creationId xmlns:a16="http://schemas.microsoft.com/office/drawing/2014/main" id="{971478F6-2D2E-4C7F-B3A5-B01C1D81CB12}"/>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EVIDENCE AS SUPPORT</a:t>
            </a:r>
          </a:p>
        </p:txBody>
      </p:sp>
      <p:sp>
        <p:nvSpPr>
          <p:cNvPr id="4" name="body">
            <a:extLst xmlns:a="http://schemas.openxmlformats.org/drawingml/2006/main">
              <a:ext uri="{FF2B5EF4-FFF2-40B4-BE49-F238E27FC236}">
                <a16:creationId xmlns:a16="http://schemas.microsoft.com/office/drawing/2014/main" id="{680382F9-D7E4-4617-B5CF-DD8A691C05AC}"/>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What supports this claim for the correct subject, population, period, and procedure?</a:t>
            </a:r>
          </a:p>
        </p:txBody>
      </p:sp>
      <p:sp>
        <p:nvSpPr>
          <p:cNvPr id="5" name="closing-accent">
            <a:extLst xmlns:a="http://schemas.openxmlformats.org/drawingml/2006/main">
              <a:ext uri="{FF2B5EF4-FFF2-40B4-BE49-F238E27FC236}">
                <a16:creationId xmlns:a16="http://schemas.microsoft.com/office/drawing/2014/main" id="{64D5805B-7DDA-4EE7-B309-4533156EE7F2}"/>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FF882B"/>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907AF73D-37D2-4673-AB19-4225ADE6C939}"/>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9FF99AC9-237A-4BB6-88D3-ABD66C82DDFF}"/>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08 / 12</a:t>
            </a:r>
          </a:p>
        </p:txBody>
      </p:sp>
    </p:spTree>
    <p:extLst>
      <p:ext uri="{BB962C8B-B14F-4D97-AF65-F5344CB8AC3E}">
        <p14:creationId xmlns:p14="http://schemas.microsoft.com/office/powerpoint/2010/main" val="2022667141"/>
      </p:ext>
    </p:extLst>
  </p:cSld>
</p:sld>
</file>

<file path=ppt/slides/slide9.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42D512C5-0AA7-4381-AE29-566B9D17AFE2}"/>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825CFF"/>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28F160DB-8455-43A9-ACA3-16620434A4D2}"/>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825CFF"/>
                </a:solidFill>
                <a:latin typeface="Arial"/>
                <a:ea typeface="Arial"/>
                <a:cs typeface="Arial"/>
              </a:defRPr>
            </a:pPr>
            <a:r>
              <a:rPr sz="1125" b="1">
                <a:solidFill>
                  <a:srgbClr val="825CFF"/>
                </a:solidFill>
                <a:latin typeface="Arial"/>
                <a:ea typeface="Arial"/>
                <a:cs typeface="Arial"/>
              </a:rPr>
              <a:t>W/ 09</a:t>
            </a:r>
          </a:p>
        </p:txBody>
      </p:sp>
      <p:sp>
        <p:nvSpPr>
          <p:cNvPr id="3" name="title">
            <a:extLst xmlns:a="http://schemas.openxmlformats.org/drawingml/2006/main">
              <a:ext uri="{FF2B5EF4-FFF2-40B4-BE49-F238E27FC236}">
                <a16:creationId xmlns:a16="http://schemas.microsoft.com/office/drawing/2014/main" id="{1351131A-C3F6-480B-A3C9-C69A1A79E6FA}"/>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SIGNIFICANT CHANGE MANEUVER</a:t>
            </a:r>
          </a:p>
        </p:txBody>
      </p:sp>
      <p:sp>
        <p:nvSpPr>
          <p:cNvPr id="4" name="body">
            <a:extLst xmlns:a="http://schemas.openxmlformats.org/drawingml/2006/main">
              <a:ext uri="{FF2B5EF4-FFF2-40B4-BE49-F238E27FC236}">
                <a16:creationId xmlns:a16="http://schemas.microsoft.com/office/drawing/2014/main" id="{341368B7-D65E-451E-B50E-4BE249248E5B}"/>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Change the fact. Reopen the claims. Move the consumers. Validate the new formation.</a:t>
            </a:r>
          </a:p>
        </p:txBody>
      </p:sp>
      <p:sp>
        <p:nvSpPr>
          <p:cNvPr id="5" name="closing-accent">
            <a:extLst xmlns:a="http://schemas.openxmlformats.org/drawingml/2006/main">
              <a:ext uri="{FF2B5EF4-FFF2-40B4-BE49-F238E27FC236}">
                <a16:creationId xmlns:a16="http://schemas.microsoft.com/office/drawing/2014/main" id="{EAA5151E-E5E2-4288-B91E-142168D55B3E}"/>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825CFF"/>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DDBC7726-3C01-4EFA-97F2-01B74C0BE228}"/>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560E6C59-22E6-48F3-961F-F975DC5B36CF}"/>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09 / 12</a:t>
            </a:r>
          </a:p>
        </p:txBody>
      </p:sp>
    </p:spTree>
    <p:extLst>
      <p:ext uri="{BB962C8B-B14F-4D97-AF65-F5344CB8AC3E}">
        <p14:creationId xmlns:p14="http://schemas.microsoft.com/office/powerpoint/2010/main" val="684886514"/>
      </p:ext>
    </p:extLst>
  </p:cSld>
</p:sld>
</file>

<file path=ppt/slides/slide10.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643DA3BF-37CB-4912-8294-7270DDD45480}"/>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F23B55"/>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71A0DCDC-4DC2-45B2-B3A2-4CE482E6250A}"/>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F23B55"/>
                </a:solidFill>
                <a:latin typeface="Arial"/>
                <a:ea typeface="Arial"/>
                <a:cs typeface="Arial"/>
              </a:defRPr>
            </a:pPr>
            <a:r>
              <a:rPr sz="1125" b="1">
                <a:solidFill>
                  <a:srgbClr val="F23B55"/>
                </a:solidFill>
                <a:latin typeface="Arial"/>
                <a:ea typeface="Arial"/>
                <a:cs typeface="Arial"/>
              </a:rPr>
              <a:t>W/ 10</a:t>
            </a:r>
          </a:p>
        </p:txBody>
      </p:sp>
      <p:sp>
        <p:nvSpPr>
          <p:cNvPr id="3" name="title">
            <a:extLst xmlns:a="http://schemas.openxmlformats.org/drawingml/2006/main">
              <a:ext uri="{FF2B5EF4-FFF2-40B4-BE49-F238E27FC236}">
                <a16:creationId xmlns:a16="http://schemas.microsoft.com/office/drawing/2014/main" id="{A615B478-0686-4DE6-B9E6-249D1EAC628B}"/>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3600" b="1">
                <a:solidFill>
                  <a:srgbClr val="F4F6F7"/>
                </a:solidFill>
                <a:latin typeface="Arial"/>
                <a:ea typeface="Arial"/>
                <a:cs typeface="Arial"/>
              </a:defRPr>
            </a:pPr>
            <a:r>
              <a:rPr sz="3600" b="1">
                <a:solidFill>
                  <a:srgbClr val="F4F6F7"/>
                </a:solidFill>
                <a:latin typeface="Arial"/>
                <a:ea typeface="Arial"/>
                <a:cs typeface="Arial"/>
              </a:rPr>
              <a:t>THE ASSESSOR VALIDATION ORBIT</a:t>
            </a:r>
          </a:p>
        </p:txBody>
      </p:sp>
      <p:sp>
        <p:nvSpPr>
          <p:cNvPr id="4" name="body">
            <a:extLst xmlns:a="http://schemas.openxmlformats.org/drawingml/2006/main">
              <a:ext uri="{FF2B5EF4-FFF2-40B4-BE49-F238E27FC236}">
                <a16:creationId xmlns:a16="http://schemas.microsoft.com/office/drawing/2014/main" id="{DA3E3934-C6A0-496A-ABF4-5009E1491C67}"/>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The assessor tests the formation. The entity owns the aircraft.</a:t>
            </a:r>
          </a:p>
        </p:txBody>
      </p:sp>
      <p:sp>
        <p:nvSpPr>
          <p:cNvPr id="5" name="closing-accent">
            <a:extLst xmlns:a="http://schemas.openxmlformats.org/drawingml/2006/main">
              <a:ext uri="{FF2B5EF4-FFF2-40B4-BE49-F238E27FC236}">
                <a16:creationId xmlns:a16="http://schemas.microsoft.com/office/drawing/2014/main" id="{BAC0043F-F518-4139-988D-BEE22DC68D1D}"/>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F23B55"/>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FA46E7A0-1C20-4F80-A163-B7E3C06C2E44}"/>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F46E9FFE-5DAD-4543-8A37-827A24408D35}"/>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10 / 12</a:t>
            </a:r>
          </a:p>
        </p:txBody>
      </p:sp>
    </p:spTree>
    <p:extLst>
      <p:ext uri="{BB962C8B-B14F-4D97-AF65-F5344CB8AC3E}">
        <p14:creationId xmlns:p14="http://schemas.microsoft.com/office/powerpoint/2010/main" val="458921621"/>
      </p:ext>
    </p:extLst>
  </p:cSld>
</p:sld>
</file>

<file path=ppt/slides/slide11.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388C2A56-63D4-4AB8-9339-062A21D9F6C8}"/>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B7E33D"/>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B6EA2C68-CAFB-4AC0-9147-EAED62CD8686}"/>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B7E33D"/>
                </a:solidFill>
                <a:latin typeface="Arial"/>
                <a:ea typeface="Arial"/>
                <a:cs typeface="Arial"/>
              </a:defRPr>
            </a:pPr>
            <a:r>
              <a:rPr sz="1125" b="1">
                <a:solidFill>
                  <a:srgbClr val="B7E33D"/>
                </a:solidFill>
                <a:latin typeface="Arial"/>
                <a:ea typeface="Arial"/>
                <a:cs typeface="Arial"/>
              </a:rPr>
              <a:t>W/ 11</a:t>
            </a:r>
          </a:p>
        </p:txBody>
      </p:sp>
      <p:sp>
        <p:nvSpPr>
          <p:cNvPr id="3" name="title">
            <a:extLst xmlns:a="http://schemas.openxmlformats.org/drawingml/2006/main">
              <a:ext uri="{FF2B5EF4-FFF2-40B4-BE49-F238E27FC236}">
                <a16:creationId xmlns:a16="http://schemas.microsoft.com/office/drawing/2014/main" id="{0396F3BF-7E2B-42F2-85A4-EBE361696573}"/>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FORMATION CHECK</a:t>
            </a:r>
          </a:p>
        </p:txBody>
      </p:sp>
      <p:sp>
        <p:nvSpPr>
          <p:cNvPr id="4" name="body">
            <a:extLst xmlns:a="http://schemas.openxmlformats.org/drawingml/2006/main">
              <a:ext uri="{FF2B5EF4-FFF2-40B4-BE49-F238E27FC236}">
                <a16:creationId xmlns:a16="http://schemas.microsoft.com/office/drawing/2014/main" id="{C7B17BEA-3D41-48DB-BED3-D7E49ECD1068}"/>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Choose one changed payment fact. Identify every position and downstream artifact that must move.</a:t>
            </a:r>
          </a:p>
        </p:txBody>
      </p:sp>
      <p:sp>
        <p:nvSpPr>
          <p:cNvPr id="5" name="closing-accent">
            <a:extLst xmlns:a="http://schemas.openxmlformats.org/drawingml/2006/main">
              <a:ext uri="{FF2B5EF4-FFF2-40B4-BE49-F238E27FC236}">
                <a16:creationId xmlns:a16="http://schemas.microsoft.com/office/drawing/2014/main" id="{0D9E9929-49CA-4549-BCB7-350D010ECC0A}"/>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B7E33D"/>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3D2201EF-CEF9-4242-B235-93488B8E7F46}"/>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92E18875-F0E4-4853-A972-198CDC793A7A}"/>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11 / 12</a:t>
            </a:r>
          </a:p>
        </p:txBody>
      </p:sp>
    </p:spTree>
    <p:extLst>
      <p:ext uri="{BB962C8B-B14F-4D97-AF65-F5344CB8AC3E}">
        <p14:creationId xmlns:p14="http://schemas.microsoft.com/office/powerpoint/2010/main" val="1534550993"/>
      </p:ext>
    </p:extLst>
  </p:cSld>
</p:sld>
</file>

<file path=ppt/slides/slide12.xml><?xml version="1.0" encoding="utf-8"?>
<p:sld xmlns:p="http://schemas.openxmlformats.org/presentationml/2006/main">
  <p:cSld>
    <p:bg>
      <p:bgPr>
        <a:solidFill xmlns:a="http://schemas.openxmlformats.org/drawingml/2006/main">
          <a:srgbClr val="071015"/>
        </a:solidFill>
      </p:bgPr>
    </p:bg>
    <p:spTree>
      <p:nvGrpSpPr>
        <p:cNvPr id="1" name=""/>
        <p:cNvGrpSpPr/>
        <p:nvPr/>
      </p:nvGrpSpPr>
      <p:grpSpPr>
        <a:xfrm xmlns:a="http://schemas.openxmlformats.org/drawingml/2006/main"/>
      </p:grpSpPr>
      <p:sp>
        <p:nvSpPr>
          <p:cNvPr id="8" name="top-accent">
            <a:extLst xmlns:a="http://schemas.openxmlformats.org/drawingml/2006/main">
              <a:ext uri="{FF2B5EF4-FFF2-40B4-BE49-F238E27FC236}">
                <a16:creationId xmlns:a16="http://schemas.microsoft.com/office/drawing/2014/main" id="{AACA98C6-EE01-4D9B-8DD5-0067A59EA1BE}"/>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2" name="kicker">
            <a:extLst xmlns:a="http://schemas.openxmlformats.org/drawingml/2006/main">
              <a:ext uri="{FF2B5EF4-FFF2-40B4-BE49-F238E27FC236}">
                <a16:creationId xmlns:a16="http://schemas.microsoft.com/office/drawing/2014/main" id="{5E7F56DA-9A9C-4532-92D2-2FD8BA437F7A}"/>
              </a:ext>
            </a:extLst>
          </p:cNvPr>
          <p:cNvSpPr>
            <a:spLocks xmlns:a="http://schemas.openxmlformats.org/drawingml/2006/main" noGrp="1"/>
          </p:cNvSpPr>
          <p:nvPr/>
        </p:nvSpPr>
        <p:spPr>
          <a:xfrm xmlns:a="http://schemas.openxmlformats.org/drawingml/2006/main">
            <a:off x="609600" y="495300"/>
            <a:ext cx="152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1125" b="1">
                <a:solidFill>
                  <a:srgbClr val="11C7B6"/>
                </a:solidFill>
                <a:latin typeface="Arial"/>
                <a:ea typeface="Arial"/>
                <a:cs typeface="Arial"/>
              </a:defRPr>
            </a:pPr>
            <a:r>
              <a:rPr sz="1125" b="1">
                <a:solidFill>
                  <a:srgbClr val="11C7B6"/>
                </a:solidFill>
                <a:latin typeface="Arial"/>
                <a:ea typeface="Arial"/>
                <a:cs typeface="Arial"/>
              </a:rPr>
              <a:t>W/ 12</a:t>
            </a:r>
          </a:p>
        </p:txBody>
      </p:sp>
      <p:sp>
        <p:nvSpPr>
          <p:cNvPr id="3" name="title">
            <a:extLst xmlns:a="http://schemas.openxmlformats.org/drawingml/2006/main">
              <a:ext uri="{FF2B5EF4-FFF2-40B4-BE49-F238E27FC236}">
                <a16:creationId xmlns:a16="http://schemas.microsoft.com/office/drawing/2014/main" id="{825029FF-92F2-4D3D-9E31-B3FFD8EB5264}"/>
              </a:ext>
            </a:extLst>
          </p:cNvPr>
          <p:cNvSpPr>
            <a:spLocks xmlns:a="http://schemas.openxmlformats.org/drawingml/2006/main" noGrp="1"/>
          </p:cNvSpPr>
          <p:nvPr/>
        </p:nvSpPr>
        <p:spPr>
          <a:xfrm xmlns:a="http://schemas.openxmlformats.org/drawingml/2006/main">
            <a:off x="609600" y="1047750"/>
            <a:ext cx="10287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4050" b="1">
                <a:solidFill>
                  <a:srgbClr val="F4F6F7"/>
                </a:solidFill>
                <a:latin typeface="Arial"/>
                <a:ea typeface="Arial"/>
                <a:cs typeface="Arial"/>
              </a:defRPr>
            </a:pPr>
            <a:r>
              <a:rPr sz="4050" b="1">
                <a:solidFill>
                  <a:srgbClr val="F4F6F7"/>
                </a:solidFill>
                <a:latin typeface="Arial"/>
                <a:ea typeface="Arial"/>
                <a:cs typeface="Arial"/>
              </a:rPr>
              <a:t>KEEP THE CLAIMS IN FORMATION</a:t>
            </a:r>
          </a:p>
        </p:txBody>
      </p:sp>
      <p:sp>
        <p:nvSpPr>
          <p:cNvPr id="4" name="body">
            <a:extLst xmlns:a="http://schemas.openxmlformats.org/drawingml/2006/main">
              <a:ext uri="{FF2B5EF4-FFF2-40B4-BE49-F238E27FC236}">
                <a16:creationId xmlns:a16="http://schemas.microsoft.com/office/drawing/2014/main" id="{33C74FFE-FF69-4E1B-B8F0-F40E36EF1536}"/>
              </a:ext>
            </a:extLst>
          </p:cNvPr>
          <p:cNvSpPr>
            <a:spLocks xmlns:a="http://schemas.openxmlformats.org/drawingml/2006/main" noGrp="1"/>
          </p:cNvSpPr>
          <p:nvPr/>
        </p:nvSpPr>
        <p:spPr>
          <a:xfrm xmlns:a="http://schemas.openxmlformats.org/drawingml/2006/main">
            <a:off x="666750" y="2857500"/>
            <a:ext cx="10096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2850" b="1">
                <a:solidFill>
                  <a:srgbClr val="F4F6F7"/>
                </a:solidFill>
                <a:latin typeface="Arial"/>
                <a:ea typeface="Arial"/>
                <a:cs typeface="Arial"/>
              </a:defRPr>
            </a:pPr>
            <a:r>
              <a:rPr sz="2850" b="1">
                <a:solidFill>
                  <a:srgbClr val="F4F6F7"/>
                </a:solidFill>
                <a:latin typeface="Arial"/>
                <a:ea typeface="Arial"/>
                <a:cs typeface="Arial"/>
              </a:rPr>
              <a:t>Find the changed fact. Map the affected claims. Explain ownership. Reduce unsupported assertions. Prove what remains.</a:t>
            </a:r>
          </a:p>
        </p:txBody>
      </p:sp>
      <p:sp>
        <p:nvSpPr>
          <p:cNvPr id="5" name="closing-accent">
            <a:extLst xmlns:a="http://schemas.openxmlformats.org/drawingml/2006/main">
              <a:ext uri="{FF2B5EF4-FFF2-40B4-BE49-F238E27FC236}">
                <a16:creationId xmlns:a16="http://schemas.microsoft.com/office/drawing/2014/main" id="{0B5958BB-177C-4D0E-967A-0811A5FBDDAB}"/>
              </a:ext>
            </a:extLst>
          </p:cNvPr>
          <p:cNvSpPr>
            <a:spLocks xmlns:a="http://schemas.openxmlformats.org/drawingml/2006/main" noGrp="1"/>
          </p:cNvSpPr>
          <p:nvPr/>
        </p:nvSpPr>
        <p:spPr>
          <a:xfrm xmlns:a="http://schemas.openxmlformats.org/drawingml/2006/main">
            <a:off x="666750" y="5410200"/>
            <a:ext cx="2095500" cy="76200"/>
          </a:xfrm>
          <a:prstGeom xmlns:a="http://schemas.openxmlformats.org/drawingml/2006/main" prst="rect">
            <a:avLst/>
          </a:prstGeom>
          <a:solidFill xmlns:a="http://schemas.openxmlformats.org/drawingml/2006/main">
            <a:srgbClr val="11C7B6"/>
          </a:solidFill>
          <a:ln xmlns:a="http://schemas.openxmlformats.org/drawingml/2006/main" w="0">
            <a:noFill/>
          </a:ln>
        </p:spPr>
      </p:sp>
      <p:sp>
        <p:nvSpPr>
          <p:cNvPr id="6" name="footer-brand">
            <a:extLst xmlns:a="http://schemas.openxmlformats.org/drawingml/2006/main">
              <a:ext uri="{FF2B5EF4-FFF2-40B4-BE49-F238E27FC236}">
                <a16:creationId xmlns:a16="http://schemas.microsoft.com/office/drawing/2014/main" id="{31EB6215-F2C3-4431-A6C8-C572E114CE78}"/>
              </a:ext>
            </a:extLst>
          </p:cNvPr>
          <p:cNvSpPr>
            <a:spLocks xmlns:a="http://schemas.openxmlformats.org/drawingml/2006/main" noGrp="1"/>
          </p:cNvSpPr>
          <p:nvPr/>
        </p:nvSpPr>
        <p:spPr>
          <a:xfrm xmlns:a="http://schemas.openxmlformats.org/drawingml/2006/main">
            <a:off x="533400" y="6438900"/>
            <a:ext cx="5524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l">
              <a:defRPr sz="900" b="1">
                <a:solidFill>
                  <a:srgbClr val="A7B5BA"/>
                </a:solidFill>
                <a:latin typeface="Arial"/>
                <a:ea typeface="Arial"/>
                <a:cs typeface="Arial"/>
              </a:defRPr>
            </a:pPr>
            <a:r>
              <a:rPr sz="900" b="1">
                <a:solidFill>
                  <a:srgbClr val="A7B5BA"/>
                </a:solidFill>
                <a:latin typeface="Arial"/>
                <a:ea typeface="Arial"/>
                <a:cs typeface="Arial"/>
              </a:rPr>
              <a:t>THE CLUSTER OF WACK  /  DIAMOND FULCRUM</a:t>
            </a:r>
          </a:p>
        </p:txBody>
      </p:sp>
      <p:sp>
        <p:nvSpPr>
          <p:cNvPr id="7" name="footer-number">
            <a:extLst xmlns:a="http://schemas.openxmlformats.org/drawingml/2006/main">
              <a:ext uri="{FF2B5EF4-FFF2-40B4-BE49-F238E27FC236}">
                <a16:creationId xmlns:a16="http://schemas.microsoft.com/office/drawing/2014/main" id="{1215FFDF-163D-4ED5-BB62-0AA81865B5F1}"/>
              </a:ext>
            </a:extLst>
          </p:cNvPr>
          <p:cNvSpPr>
            <a:spLocks xmlns:a="http://schemas.openxmlformats.org/drawingml/2006/main" noGrp="1"/>
          </p:cNvSpPr>
          <p:nvPr/>
        </p:nvSpPr>
        <p:spPr>
          <a:xfrm xmlns:a="http://schemas.openxmlformats.org/drawingml/2006/main">
            <a:off x="10668000" y="6438900"/>
            <a:ext cx="9144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lgn="r">
              <a:defRPr sz="900" b="1">
                <a:solidFill>
                  <a:srgbClr val="A7B5BA"/>
                </a:solidFill>
                <a:latin typeface="Arial"/>
                <a:ea typeface="Arial"/>
                <a:cs typeface="Arial"/>
              </a:defRPr>
            </a:pPr>
            <a:r>
              <a:rPr sz="900" b="1">
                <a:solidFill>
                  <a:srgbClr val="A7B5BA"/>
                </a:solidFill>
                <a:latin typeface="Arial"/>
                <a:ea typeface="Arial"/>
                <a:cs typeface="Arial"/>
              </a:rPr>
              <a:t>12 / 12</a:t>
            </a:r>
          </a:p>
        </p:txBody>
      </p:sp>
    </p:spTree>
    <p:extLst>
      <p:ext uri="{BB962C8B-B14F-4D97-AF65-F5344CB8AC3E}">
        <p14:creationId xmlns:p14="http://schemas.microsoft.com/office/powerpoint/2010/main" val="21288328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2026-09-17T03:52:25.7820000Z</dcterms:created>
  <dcterms:modified xsi:type="dcterms:W3CDTF">2026-09-17T03:52:25.7820000Z</dcterms:modified>
</coreProperties>
</file>