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87bfa2db1f434c08" /><Relationship Type="http://schemas.openxmlformats.org/officeDocument/2006/relationships/extended-properties" Target="/docProps/app.xml" Id="R5d1ee8a7a282483e" /><Relationship Type="http://schemas.openxmlformats.org/officeDocument/2006/relationships/officeDocument" Target="/ppt/presentation.xml" Id="Rcf67228b68134142" /></Relationships>
</file>

<file path=ppt/presentation.xml><?xml version="1.0" encoding="utf-8"?>
<p:presentation xmlns:p="http://schemas.openxmlformats.org/presentationml/2006/main">
  <p:sldMasterIdLst>
    <p:sldMasterId xmlns:r="http://schemas.openxmlformats.org/officeDocument/2006/relationships" id="2147483648" r:id="R9ed47ccbd34e4ea2"/>
  </p:sldMasterIdLst>
  <p:notesMasterIdLst>
    <p:notesMasterId xmlns:r="http://schemas.openxmlformats.org/officeDocument/2006/relationships" r:id="Raa3eb0f45050412a"/>
  </p:notesMasterIdLst>
  <p:sldIdLst>
    <p:sldId xmlns:r="http://schemas.openxmlformats.org/officeDocument/2006/relationships" id="256" r:id="R075dbbfb472d4ea9"/>
    <p:sldId xmlns:r="http://schemas.openxmlformats.org/officeDocument/2006/relationships" id="257" r:id="R10ad5b9618fe4a90"/>
    <p:sldId xmlns:r="http://schemas.openxmlformats.org/officeDocument/2006/relationships" id="258" r:id="R43da73cb7e8246b9"/>
    <p:sldId xmlns:r="http://schemas.openxmlformats.org/officeDocument/2006/relationships" id="259" r:id="Rb33ce75638cf4746"/>
    <p:sldId xmlns:r="http://schemas.openxmlformats.org/officeDocument/2006/relationships" id="260" r:id="R81e3a49a19094d84"/>
    <p:sldId xmlns:r="http://schemas.openxmlformats.org/officeDocument/2006/relationships" id="261" r:id="R34cac10c81914491"/>
    <p:sldId xmlns:r="http://schemas.openxmlformats.org/officeDocument/2006/relationships" id="262" r:id="R40a7d1739e2645a8"/>
    <p:sldId xmlns:r="http://schemas.openxmlformats.org/officeDocument/2006/relationships" id="263" r:id="R4cbd1d50aa2441ba"/>
    <p:sldId xmlns:r="http://schemas.openxmlformats.org/officeDocument/2006/relationships" id="264" r:id="R08235335855d466f"/>
    <p:sldId xmlns:r="http://schemas.openxmlformats.org/officeDocument/2006/relationships" id="265" r:id="Rf3110d8b1b074070"/>
    <p:sldId xmlns:r="http://schemas.openxmlformats.org/officeDocument/2006/relationships" id="266" r:id="Ra59717f8adbf480e"/>
    <p:sldId xmlns:r="http://schemas.openxmlformats.org/officeDocument/2006/relationships" id="267" r:id="R1db5a0b65ed6411c"/>
    <p:sldId xmlns:r="http://schemas.openxmlformats.org/officeDocument/2006/relationships" id="268" r:id="R73fa2f198d71450c"/>
    <p:sldId xmlns:r="http://schemas.openxmlformats.org/officeDocument/2006/relationships" id="269" r:id="Rb863c3bdbd76457b"/>
    <p:sldId xmlns:r="http://schemas.openxmlformats.org/officeDocument/2006/relationships" id="270" r:id="R431f94adb53f4fad"/>
    <p:sldId xmlns:r="http://schemas.openxmlformats.org/officeDocument/2006/relationships" id="271" r:id="R35c31a639c4f4c5d"/>
    <p:sldId xmlns:r="http://schemas.openxmlformats.org/officeDocument/2006/relationships" id="272" r:id="R4d50fd2df43745ce"/>
    <p:sldId xmlns:r="http://schemas.openxmlformats.org/officeDocument/2006/relationships" id="273" r:id="R525b71bc28944fce"/>
    <p:sldId xmlns:r="http://schemas.openxmlformats.org/officeDocument/2006/relationships" id="274" r:id="Rc389d09fe7c8470c"/>
    <p:sldId xmlns:r="http://schemas.openxmlformats.org/officeDocument/2006/relationships" id="275" r:id="Rf6574f0a927b452c"/>
    <p:sldId xmlns:r="http://schemas.openxmlformats.org/officeDocument/2006/relationships" id="276" r:id="R73cdc608b5334098"/>
    <p:sldId xmlns:r="http://schemas.openxmlformats.org/officeDocument/2006/relationships" id="277" r:id="R7a4394268bbb440d"/>
    <p:sldId xmlns:r="http://schemas.openxmlformats.org/officeDocument/2006/relationships" id="278" r:id="R086f3dcc566548da"/>
    <p:sldId xmlns:r="http://schemas.openxmlformats.org/officeDocument/2006/relationships" id="279" r:id="Rf61e2ff9db1d4b35"/>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7f58fb6d43204fba" /><Relationship Type="http://schemas.openxmlformats.org/officeDocument/2006/relationships/slideMaster" Target="/ppt/slideMasters/slideMaster1.xml" Id="R9ed47ccbd34e4ea2" /><Relationship Type="http://schemas.openxmlformats.org/officeDocument/2006/relationships/notesMaster" Target="/ppt/notesMasters/notesMaster1.xml" Id="Raa3eb0f45050412a" /><Relationship Type="http://schemas.openxmlformats.org/officeDocument/2006/relationships/presProps" Target="/ppt/presProps.xml" Id="Rbea7fe105ed84027" /><Relationship Type="http://schemas.openxmlformats.org/officeDocument/2006/relationships/tableStyles" Target="/ppt/tableStyles.xml" Id="R26809ab759ea41de" /><Relationship Type="http://schemas.openxmlformats.org/officeDocument/2006/relationships/slide" Target="/ppt/slides/slide1.xml" Id="R075dbbfb472d4ea9" /><Relationship Type="http://schemas.openxmlformats.org/officeDocument/2006/relationships/slide" Target="/ppt/slides/slide2.xml" Id="R10ad5b9618fe4a90" /><Relationship Type="http://schemas.openxmlformats.org/officeDocument/2006/relationships/slide" Target="/ppt/slides/slide3.xml" Id="R43da73cb7e8246b9" /><Relationship Type="http://schemas.openxmlformats.org/officeDocument/2006/relationships/slide" Target="/ppt/slides/slide4.xml" Id="Rb33ce75638cf4746" /><Relationship Type="http://schemas.openxmlformats.org/officeDocument/2006/relationships/slide" Target="/ppt/slides/slide5.xml" Id="R81e3a49a19094d84" /><Relationship Type="http://schemas.openxmlformats.org/officeDocument/2006/relationships/slide" Target="/ppt/slides/slide6.xml" Id="R34cac10c81914491" /><Relationship Type="http://schemas.openxmlformats.org/officeDocument/2006/relationships/slide" Target="/ppt/slides/slide7.xml" Id="R40a7d1739e2645a8" /><Relationship Type="http://schemas.openxmlformats.org/officeDocument/2006/relationships/slide" Target="/ppt/slides/slide8.xml" Id="R4cbd1d50aa2441ba" /><Relationship Type="http://schemas.openxmlformats.org/officeDocument/2006/relationships/slide" Target="/ppt/slides/slide9.xml" Id="R08235335855d466f" /><Relationship Type="http://schemas.openxmlformats.org/officeDocument/2006/relationships/slide" Target="/ppt/slides/slide10.xml" Id="Rf3110d8b1b074070" /><Relationship Type="http://schemas.openxmlformats.org/officeDocument/2006/relationships/slide" Target="/ppt/slides/slide11.xml" Id="Ra59717f8adbf480e" /><Relationship Type="http://schemas.openxmlformats.org/officeDocument/2006/relationships/slide" Target="/ppt/slides/slide12.xml" Id="R1db5a0b65ed6411c" /><Relationship Type="http://schemas.openxmlformats.org/officeDocument/2006/relationships/slide" Target="/ppt/slides/slide13.xml" Id="R73fa2f198d71450c" /><Relationship Type="http://schemas.openxmlformats.org/officeDocument/2006/relationships/slide" Target="/ppt/slides/slide14.xml" Id="Rb863c3bdbd76457b" /><Relationship Type="http://schemas.openxmlformats.org/officeDocument/2006/relationships/slide" Target="/ppt/slides/slide15.xml" Id="R431f94adb53f4fad" /><Relationship Type="http://schemas.openxmlformats.org/officeDocument/2006/relationships/slide" Target="/ppt/slides/slide16.xml" Id="R35c31a639c4f4c5d" /><Relationship Type="http://schemas.openxmlformats.org/officeDocument/2006/relationships/slide" Target="/ppt/slides/slide17.xml" Id="R4d50fd2df43745ce" /><Relationship Type="http://schemas.openxmlformats.org/officeDocument/2006/relationships/slide" Target="/ppt/slides/slide18.xml" Id="R525b71bc28944fce" /><Relationship Type="http://schemas.openxmlformats.org/officeDocument/2006/relationships/slide" Target="/ppt/slides/slide19.xml" Id="Rc389d09fe7c8470c" /><Relationship Type="http://schemas.openxmlformats.org/officeDocument/2006/relationships/slide" Target="/ppt/slides/slide20.xml" Id="Rf6574f0a927b452c" /><Relationship Type="http://schemas.openxmlformats.org/officeDocument/2006/relationships/slide" Target="/ppt/slides/slide21.xml" Id="R73cdc608b5334098" /><Relationship Type="http://schemas.openxmlformats.org/officeDocument/2006/relationships/slide" Target="/ppt/slides/slide22.xml" Id="R7a4394268bbb440d" /><Relationship Type="http://schemas.openxmlformats.org/officeDocument/2006/relationships/slide" Target="/ppt/slides/slide23.xml" Id="R086f3dcc566548da" /><Relationship Type="http://schemas.openxmlformats.org/officeDocument/2006/relationships/slide" Target="/ppt/slides/slide24.xml" Id="Rf61e2ff9db1d4b35"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539dacb949de4e1e"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fb188bc42ec042cf" /><Relationship Type="http://schemas.openxmlformats.org/officeDocument/2006/relationships/notesMaster" Target="/ppt/notesMasters/notesMaster1.xml" Id="Rac537768a9b0455c"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a5f0d0af331d467e" /><Relationship Type="http://schemas.openxmlformats.org/officeDocument/2006/relationships/notesMaster" Target="/ppt/notesMasters/notesMaster1.xml" Id="Ra75b0e3476604e37"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abc9a020da4d4393" /><Relationship Type="http://schemas.openxmlformats.org/officeDocument/2006/relationships/notesMaster" Target="/ppt/notesMasters/notesMaster1.xml" Id="Rf6eb2c84004e401c"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3b5c32b26b964d90" /><Relationship Type="http://schemas.openxmlformats.org/officeDocument/2006/relationships/notesMaster" Target="/ppt/notesMasters/notesMaster1.xml" Id="R5b247e16fd3445ce"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e44ee0d0b33b4d50" /><Relationship Type="http://schemas.openxmlformats.org/officeDocument/2006/relationships/notesMaster" Target="/ppt/notesMasters/notesMaster1.xml" Id="Rc2e7d6b298de4ee3"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fda02355a11841a4" /><Relationship Type="http://schemas.openxmlformats.org/officeDocument/2006/relationships/notesMaster" Target="/ppt/notesMasters/notesMaster1.xml" Id="R6c23ce9f748d4bd5"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d35237fee2e844ce" /><Relationship Type="http://schemas.openxmlformats.org/officeDocument/2006/relationships/notesMaster" Target="/ppt/notesMasters/notesMaster1.xml" Id="R4db20d5504514de0"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189f18807fe049d1" /><Relationship Type="http://schemas.openxmlformats.org/officeDocument/2006/relationships/notesMaster" Target="/ppt/notesMasters/notesMaster1.xml" Id="R2abd82f59fc74122"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1229dac4c7c74e6f" /><Relationship Type="http://schemas.openxmlformats.org/officeDocument/2006/relationships/notesMaster" Target="/ppt/notesMasters/notesMaster1.xml" Id="R4c571f28fc754525"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8231646c371b416e" /><Relationship Type="http://schemas.openxmlformats.org/officeDocument/2006/relationships/notesMaster" Target="/ppt/notesMasters/notesMaster1.xml" Id="R85a75e7da8264635"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d4d310640dbb4c24" /><Relationship Type="http://schemas.openxmlformats.org/officeDocument/2006/relationships/notesMaster" Target="/ppt/notesMasters/notesMaster1.xml" Id="R3778c3df85574594" /></Relationships>
</file>

<file path=ppt/notesSlides/_rels/notesSlide2.xml.rels>&#65279;<?xml version="1.0" encoding="utf-8"?><Relationships xmlns="http://schemas.openxmlformats.org/package/2006/relationships"><Relationship Type="http://schemas.openxmlformats.org/officeDocument/2006/relationships/slide" Target="/ppt/slides/slide2.xml" Id="Rab51ba090a4d4a1e" /><Relationship Type="http://schemas.openxmlformats.org/officeDocument/2006/relationships/notesMaster" Target="/ppt/notesMasters/notesMaster1.xml" Id="Rfb70af4b00554a76"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9deca1f8cc204987" /><Relationship Type="http://schemas.openxmlformats.org/officeDocument/2006/relationships/notesMaster" Target="/ppt/notesMasters/notesMaster1.xml" Id="R31064c4fb30044ab"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286e245d53b64e9c" /><Relationship Type="http://schemas.openxmlformats.org/officeDocument/2006/relationships/notesMaster" Target="/ppt/notesMasters/notesMaster1.xml" Id="R20574fd568ad4ea4"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e895c7294835434e" /><Relationship Type="http://schemas.openxmlformats.org/officeDocument/2006/relationships/notesMaster" Target="/ppt/notesMasters/notesMaster1.xml" Id="R3cc55044deed4675"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391dc0959d3340ce" /><Relationship Type="http://schemas.openxmlformats.org/officeDocument/2006/relationships/notesMaster" Target="/ppt/notesMasters/notesMaster1.xml" Id="Rf0044387fa744a41"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3b5d38eeb74d4b2b" /><Relationship Type="http://schemas.openxmlformats.org/officeDocument/2006/relationships/notesMaster" Target="/ppt/notesMasters/notesMaster1.xml" Id="Ra32d96d0c57c4fbf" /></Relationships>
</file>

<file path=ppt/notesSlides/_rels/notesSlide3.xml.rels>&#65279;<?xml version="1.0" encoding="utf-8"?><Relationships xmlns="http://schemas.openxmlformats.org/package/2006/relationships"><Relationship Type="http://schemas.openxmlformats.org/officeDocument/2006/relationships/slide" Target="/ppt/slides/slide3.xml" Id="Rb02624cec146445f" /><Relationship Type="http://schemas.openxmlformats.org/officeDocument/2006/relationships/notesMaster" Target="/ppt/notesMasters/notesMaster1.xml" Id="R8f7edfd03aed42bc" /></Relationships>
</file>

<file path=ppt/notesSlides/_rels/notesSlide4.xml.rels>&#65279;<?xml version="1.0" encoding="utf-8"?><Relationships xmlns="http://schemas.openxmlformats.org/package/2006/relationships"><Relationship Type="http://schemas.openxmlformats.org/officeDocument/2006/relationships/slide" Target="/ppt/slides/slide4.xml" Id="Rc59f1b9c461b4618" /><Relationship Type="http://schemas.openxmlformats.org/officeDocument/2006/relationships/notesMaster" Target="/ppt/notesMasters/notesMaster1.xml" Id="R3a709a844e574490" /></Relationships>
</file>

<file path=ppt/notesSlides/_rels/notesSlide5.xml.rels>&#65279;<?xml version="1.0" encoding="utf-8"?><Relationships xmlns="http://schemas.openxmlformats.org/package/2006/relationships"><Relationship Type="http://schemas.openxmlformats.org/officeDocument/2006/relationships/slide" Target="/ppt/slides/slide5.xml" Id="R33a1d9f0cdc3458e" /><Relationship Type="http://schemas.openxmlformats.org/officeDocument/2006/relationships/notesMaster" Target="/ppt/notesMasters/notesMaster1.xml" Id="R85b49c3733874bff" /></Relationships>
</file>

<file path=ppt/notesSlides/_rels/notesSlide6.xml.rels>&#65279;<?xml version="1.0" encoding="utf-8"?><Relationships xmlns="http://schemas.openxmlformats.org/package/2006/relationships"><Relationship Type="http://schemas.openxmlformats.org/officeDocument/2006/relationships/slide" Target="/ppt/slides/slide6.xml" Id="R7dc281404c8a467b" /><Relationship Type="http://schemas.openxmlformats.org/officeDocument/2006/relationships/notesMaster" Target="/ppt/notesMasters/notesMaster1.xml" Id="R49a39a0f48c54e80" /></Relationships>
</file>

<file path=ppt/notesSlides/_rels/notesSlide7.xml.rels>&#65279;<?xml version="1.0" encoding="utf-8"?><Relationships xmlns="http://schemas.openxmlformats.org/package/2006/relationships"><Relationship Type="http://schemas.openxmlformats.org/officeDocument/2006/relationships/slide" Target="/ppt/slides/slide7.xml" Id="Rac92dfcb4bb54777" /><Relationship Type="http://schemas.openxmlformats.org/officeDocument/2006/relationships/notesMaster" Target="/ppt/notesMasters/notesMaster1.xml" Id="Rcfa4ac2a355a4554" /></Relationships>
</file>

<file path=ppt/notesSlides/_rels/notesSlide8.xml.rels>&#65279;<?xml version="1.0" encoding="utf-8"?><Relationships xmlns="http://schemas.openxmlformats.org/package/2006/relationships"><Relationship Type="http://schemas.openxmlformats.org/officeDocument/2006/relationships/slide" Target="/ppt/slides/slide8.xml" Id="Re84fe3b7f8f146df" /><Relationship Type="http://schemas.openxmlformats.org/officeDocument/2006/relationships/notesMaster" Target="/ppt/notesMasters/notesMaster1.xml" Id="Rb3ae93c27b4e4224" /></Relationships>
</file>

<file path=ppt/notesSlides/_rels/notesSlide9.xml.rels>&#65279;<?xml version="1.0" encoding="utf-8"?><Relationships xmlns="http://schemas.openxmlformats.org/package/2006/relationships"><Relationship Type="http://schemas.openxmlformats.org/officeDocument/2006/relationships/slide" Target="/ppt/slides/slide9.xml" Id="R996f3f90d6034792" /><Relationship Type="http://schemas.openxmlformats.org/officeDocument/2006/relationships/notesMaster" Target="/ppt/notesMasters/notesMaster1.xml" Id="R8e1f01da62f3453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 minute.</a:t>
            </a:r>
          </a:p>
          <a:p xmlns:a="http://schemas.openxmlformats.org/drawingml/2006/main">
            <a:r>
              <a:t>Welcome the room and establish the tone: this is affectionate practitioner shorthand for a serious operating problem. The session is not a new framework, an assessment shortcut, or official PCI SSC terminology. It is a way to name the moment when architecture, ownership, scope, and evidence stop telling the same story.</a:t>
            </a:r>
          </a:p>
          <a:p xmlns:a="http://schemas.openxmlformats.org/drawingml/2006/main">
            <a:r>
              <a:t/>
            </a:r>
          </a:p>
          <a:p xmlns:a="http://schemas.openxmlformats.org/drawingml/2006/main">
            <a:r>
              <a:t>Transition: Start with a scene almost everyone in the room has experienced.</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 minutes.</a:t>
            </a:r>
          </a:p>
          <a:p xmlns:a="http://schemas.openxmlformats.org/drawingml/2006/main">
            <a:r>
              <a:t>A successful tool result can be accurate for the systems the tool observed while remaining silent about systems absent from its population. Describe the collision without asserting that every dashboard must provide every proof element. The question is what claim the artifact is being asked to support.</a:t>
            </a:r>
          </a:p>
          <a:p xmlns:a="http://schemas.openxmlformats.org/drawingml/2006/main">
            <a:r>
              <a:t/>
            </a:r>
          </a:p>
          <a:p xmlns:a="http://schemas.openxmlformats.org/drawingml/2006/main">
            <a:r>
              <a:t>Transition: A result and the evidence chain around that result are different things.</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 minute.</a:t>
            </a:r>
          </a:p>
          <a:p xmlns:a="http://schemas.openxmlformats.org/drawingml/2006/main">
            <a:r>
              <a:t>Use the six labels as a verbal evidence chain. The room should understand that evidence quality depends on the claim being tested. A beautiful dashboard can still require population, timing, exception, and ownership context before another person can interpret it responsibly.</a:t>
            </a:r>
          </a:p>
          <a:p xmlns:a="http://schemas.openxmlformats.org/drawingml/2006/main">
            <a:r>
              <a:t/>
            </a:r>
          </a:p>
          <a:p xmlns:a="http://schemas.openxmlformats.org/drawingml/2006/main">
            <a:r>
              <a:t>Transition: The same issue appears at provider boundaries.</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Explain the composite: a provider document described the provider's assessed services, but the customer needed to know how responsibility operated for the specific service relationship. Keep the distinction careful and source-aware. Provider assurance material matters; it does not automatically become a service-specific responsibility matrix for the customer.</a:t>
            </a:r>
          </a:p>
          <a:p xmlns:a="http://schemas.openxmlformats.org/drawingml/2006/main">
            <a:r>
              <a:t/>
            </a:r>
          </a:p>
          <a:p xmlns:a="http://schemas.openxmlformats.org/drawingml/2006/main">
            <a:r>
              <a:t>Transition: Documents do not own shared activities; people and agreements do.</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 minutes.</a:t>
            </a:r>
          </a:p>
          <a:p xmlns:a="http://schemas.openxmlformats.org/drawingml/2006/main">
            <a:r>
              <a:t>Walk across the seam from provider to customer. The practical output is not distrust of third parties; it is explicit mapping of relied-upon activities, customer obligations, shared handoffs, evidence, and escalation. Cite PCI SSC TPSP guidance in the notes and avoid quoting standard text on the slide.</a:t>
            </a:r>
          </a:p>
          <a:p xmlns:a="http://schemas.openxmlformats.org/drawingml/2006/main">
            <a:r>
              <a:t/>
            </a:r>
          </a:p>
          <a:p xmlns:a="http://schemas.openxmlformats.org/drawingml/2006/main">
            <a:r>
              <a:t>Transition: These cases look different, but the accumulation mechanics are the same.</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 minute.</a:t>
            </a:r>
          </a:p>
          <a:p xmlns:a="http://schemas.openxmlformats.org/drawingml/2006/main">
            <a:r>
              <a:t>Connect the vocabulary as a causal sequence. This is not a quantitative risk model. It is a way to explain why a local exception becomes hard to remove and why assessment effort grows even when no single control changed dramatically.</a:t>
            </a:r>
          </a:p>
          <a:p xmlns:a="http://schemas.openxmlformats.org/drawingml/2006/main">
            <a:r>
              <a:t/>
            </a:r>
          </a:p>
          <a:p xmlns:a="http://schemas.openxmlformats.org/drawingml/2006/main">
            <a:r>
              <a:t>Transition: The fourth case makes those mechanics visible.</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 minutes.</a:t>
            </a:r>
          </a:p>
          <a:p xmlns:a="http://schemas.openxmlformats.org/drawingml/2006/main">
            <a:r>
              <a:t>Tell the pattern: a temporary firewall exception outlived the original need, gained consumers, entered operating assumptions, and became difficult to remove because nobody could confidently predict the blast radius. The answer was not one heroic deletion; it was a controlled sequence of mapping, narrowing, observation, and evidence.</a:t>
            </a:r>
          </a:p>
          <a:p xmlns:a="http://schemas.openxmlformats.org/drawingml/2006/main">
            <a:r>
              <a:t/>
            </a:r>
          </a:p>
          <a:p xmlns:a="http://schemas.openxmlformats.org/drawingml/2006/main">
            <a:r>
              <a:t>Transition: Now let the audience apply the method to one relationship of their own.</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 minute.</a:t>
            </a:r>
          </a:p>
          <a:p xmlns:a="http://schemas.openxmlformats.org/drawingml/2006/main">
            <a:r>
              <a:t>Distribute or point to the participant workbook. Ask each person to choose one relationship they can describe without including sensitive data. They may work alone or with a neighbor. The exercise is diagnostic and educational; it does not decide compliance.</a:t>
            </a:r>
          </a:p>
          <a:p xmlns:a="http://schemas.openxmlformats.org/drawingml/2006/main">
            <a:r>
              <a:t/>
            </a:r>
          </a:p>
          <a:p xmlns:a="http://schemas.openxmlformats.org/drawingml/2006/main">
            <a:r>
              <a:t>Audience prompt: Write one sentence that your team currently uses to explain the relationship.</a:t>
            </a:r>
          </a:p>
          <a:p xmlns:a="http://schemas.openxmlformats.org/drawingml/2006/main">
            <a:r>
              <a:t/>
            </a:r>
          </a:p>
          <a:p xmlns:a="http://schemas.openxmlformats.org/drawingml/2006/main">
            <a:r>
              <a:t>Transition: Work the five moves in order.</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 minutes.</a:t>
            </a:r>
          </a:p>
          <a:p xmlns:a="http://schemas.openxmlformats.org/drawingml/2006/main">
            <a:r>
              <a:t>Give the room about sixty seconds to write. Encourage observation over opinion: a maintenance action, authentication path, provider handoff, exception renewal, or evidence reuse. A good Find statement describes what happened and why it contradicts or exceeds the existing explanation.</a:t>
            </a:r>
          </a:p>
          <a:p xmlns:a="http://schemas.openxmlformats.org/drawingml/2006/main">
            <a:r>
              <a:t/>
            </a:r>
          </a:p>
          <a:p xmlns:a="http://schemas.openxmlformats.org/drawingml/2006/main">
            <a:r>
              <a:t>Transition: Once the contradiction is visible, draw the relationship.</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Ask participants to draw boxes and arrows, not a polished architecture diagram. Use white for known facts, orange for assumptions, and red for decisions or disputed edges. Include human approval and evidence handoffs when they determine how the control operates.</a:t>
            </a:r>
          </a:p>
          <a:p xmlns:a="http://schemas.openxmlformats.org/drawingml/2006/main">
            <a:r>
              <a:t/>
            </a:r>
          </a:p>
          <a:p xmlns:a="http://schemas.openxmlformats.org/drawingml/2006/main">
            <a:r>
              <a:t>Audience prompt: Circle the edge that would be hardest to explain to a new owner.</a:t>
            </a:r>
          </a:p>
          <a:p xmlns:a="http://schemas.openxmlformats.org/drawingml/2006/main">
            <a:r>
              <a:t/>
            </a:r>
          </a:p>
          <a:p xmlns:a="http://schemas.openxmlformats.org/drawingml/2006/main">
            <a:r>
              <a:t>Transition: A map without ownership is only a better-looking mystery.</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 minutes.</a:t>
            </a:r>
          </a:p>
          <a:p xmlns:a="http://schemas.openxmlformats.org/drawingml/2006/main">
            <a:r>
              <a:t>Push past historical origin stories. The practical question is why the relationship remains necessary now, who can change it, who owns the resulting decision, and which control or scope claims rely on it. Different ownership roles can be legitimate; ambiguity should not be mistaken for distributed accountability.</a:t>
            </a:r>
          </a:p>
          <a:p xmlns:a="http://schemas.openxmlformats.org/drawingml/2006/main">
            <a:r>
              <a:t/>
            </a:r>
          </a:p>
          <a:p xmlns:a="http://schemas.openxmlformats.org/drawingml/2006/main">
            <a:r>
              <a:t>Transition: Explanation creates the conditions for safe reduction.</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 minute.</a:t>
            </a:r>
          </a:p>
          <a:p xmlns:a="http://schemas.openxmlformats.org/drawingml/2006/main">
            <a:r>
              <a:t>Let the room laugh, then make the point. The difficult environments are rarely created by one spectacularly bad decision. They emerge from many reasonable local decisions whose combined effect was never reviewed. Ask for a show of hands: who has heard a scope explanation begin with 'Well, historically...' this year?</a:t>
            </a:r>
          </a:p>
          <a:p xmlns:a="http://schemas.openxmlformats.org/drawingml/2006/main">
            <a:r>
              <a:t/>
            </a:r>
          </a:p>
          <a:p xmlns:a="http://schemas.openxmlformats.org/drawingml/2006/main">
            <a:r>
              <a:t>Audience prompt: What phrase tells you an architecture explanation is about to get interesting?</a:t>
            </a:r>
          </a:p>
          <a:p xmlns:a="http://schemas.openxmlformats.org/drawingml/2006/main">
            <a:r>
              <a:t/>
            </a:r>
          </a:p>
          <a:p xmlns:a="http://schemas.openxmlformats.org/drawingml/2006/main">
            <a:r>
              <a:t>Transition: The joke works because it describes an accumulation problem.</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 minutes.</a:t>
            </a:r>
          </a:p>
          <a:p xmlns:a="http://schemas.openxmlformats.org/drawingml/2006/main">
            <a:r>
              <a:t>Reduction should change the map, not merely improve the prose. Encourage the smallest safe experiment: remove one consumer, constrain one path, assign one owner, or test one retirement step while observing the result. Do not prescribe technical change without the owner's change and risk processes.</a:t>
            </a:r>
          </a:p>
          <a:p xmlns:a="http://schemas.openxmlformats.org/drawingml/2006/main">
            <a:r>
              <a:t/>
            </a:r>
          </a:p>
          <a:p xmlns:a="http://schemas.openxmlformats.org/drawingml/2006/main">
            <a:r>
              <a:t>Transition: What remains must be provable after the people in this room move on.</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 minutes.</a:t>
            </a:r>
          </a:p>
          <a:p xmlns:a="http://schemas.openxmlformats.org/drawingml/2006/main">
            <a:r>
              <a:t>Proof is the durable bridge between the current architecture and the next reviewer. Evidence should let another person reconstruct what exists, why it exists, who accepted it, how it operates, and when the rationale must be revisited.</a:t>
            </a:r>
          </a:p>
          <a:p xmlns:a="http://schemas.openxmlformats.org/drawingml/2006/main">
            <a:r>
              <a:t/>
            </a:r>
          </a:p>
          <a:p xmlns:a="http://schemas.openxmlformats.org/drawingml/2006/main">
            <a:r>
              <a:t>Transition: The method changes the quality of the conversation even before it changes architecture.</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 minutes.</a:t>
            </a:r>
          </a:p>
          <a:p xmlns:a="http://schemas.openxmlformats.org/drawingml/2006/main">
            <a:r>
              <a:t>This is the synthesis. The desired state is not a perfectly simple environment. It is an environment whose important relationships are understandable, attributable, constrained, and supported by evidence that matches the claim.</a:t>
            </a:r>
          </a:p>
          <a:p xmlns:a="http://schemas.openxmlformats.org/drawingml/2006/main">
            <a:r>
              <a:t/>
            </a:r>
          </a:p>
          <a:p xmlns:a="http://schemas.openxmlformats.org/drawingml/2006/main">
            <a:r>
              <a:t>Transition: Close with the questions the audience can carry into Monday morning.</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 minutes.</a:t>
            </a:r>
          </a:p>
          <a:p xmlns:a="http://schemas.openxmlformats.org/drawingml/2006/main">
            <a:r>
              <a:t>Read the questions slowly. They work across scope, TPSP responsibility, evidence, exceptions, diagrams, and inherited controls. Invite the room to photograph the slide or use the workbook, subject to the meeting's rules.</a:t>
            </a:r>
          </a:p>
          <a:p xmlns:a="http://schemas.openxmlformats.org/drawingml/2006/main">
            <a:r>
              <a:t/>
            </a:r>
          </a:p>
          <a:p xmlns:a="http://schemas.openxmlformats.org/drawingml/2006/main">
            <a:r>
              <a:t>Transition: Return to the mantra and resolve the opening joke.</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 minute.</a:t>
            </a:r>
          </a:p>
          <a:p xmlns:a="http://schemas.openxmlformats.org/drawingml/2006/main">
            <a:r>
              <a:t>End on the method rather than a generic thank-you slide. Reinforce the boundary: the vocabulary is independent practitioner shorthand; the discipline is to make real relationships explainable and testable. Invite questions and practitioner counterexamples.</a:t>
            </a:r>
          </a:p>
          <a:p xmlns:a="http://schemas.openxmlformats.org/drawingml/2006/main">
            <a:r>
              <a:t/>
            </a:r>
          </a:p>
          <a:p xmlns:a="http://schemas.openxmlformats.org/drawingml/2006/main">
            <a:r>
              <a:t>Audience prompt: Where does the Wack hide in otherwise reasonable systems?</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 minute.</a:t>
            </a:r>
          </a:p>
          <a:p xmlns:a="http://schemas.openxmlformats.org/drawingml/2006/main">
            <a:r>
              <a:t>Do not frame complicated technology as inherently deficient. A large distributed environment may be well controlled. The diagnostic concern is the loss of a shared and testable explanation: teams cannot agree what touches what, who owns the relationship, which requirements depend on it, or what evidence proves the operating claim.</a:t>
            </a:r>
          </a:p>
          <a:p xmlns:a="http://schemas.openxmlformats.org/drawingml/2006/main">
            <a:r>
              <a:t/>
            </a:r>
          </a:p>
          <a:p xmlns:a="http://schemas.openxmlformats.org/drawingml/2006/main">
            <a:r>
              <a:t>Transition: That gives us a working definition.</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 minute.</a:t>
            </a:r>
          </a:p>
          <a:p xmlns:a="http://schemas.openxmlformats.org/drawingml/2006/main">
            <a:r>
              <a:t>Walk through the terms quickly. None is automatically a finding. Each becomes dangerous when it prevents the team from forming one coherent control story. Emphasize that this vocabulary is designed to expose questions, not manufacture conclusions.</a:t>
            </a:r>
          </a:p>
          <a:p xmlns:a="http://schemas.openxmlformats.org/drawingml/2006/main">
            <a:r>
              <a:t/>
            </a:r>
          </a:p>
          <a:p xmlns:a="http://schemas.openxmlformats.org/drawingml/2006/main">
            <a:r>
              <a:t>Transition: The fastest way to see the definition is through its recurring signals.</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 minute.</a:t>
            </a:r>
          </a:p>
          <a:p xmlns:a="http://schemas.openxmlformats.org/drawingml/2006/main">
            <a:r>
              <a:t>Read these as diagnostic triggers, not punchlines aimed at a team. Every sentence contains a potentially valid fact and an invitation to ask for the missing relationship. The method works because it turns sarcasm into a useful follow-up question.</a:t>
            </a:r>
          </a:p>
          <a:p xmlns:a="http://schemas.openxmlformats.org/drawingml/2006/main">
            <a:r>
              <a:t/>
            </a:r>
          </a:p>
          <a:p xmlns:a="http://schemas.openxmlformats.org/drawingml/2006/main">
            <a:r>
              <a:t>Audience prompt: Which sentence consumes the most assessment time in your environment?</a:t>
            </a:r>
          </a:p>
          <a:p xmlns:a="http://schemas.openxmlformats.org/drawingml/2006/main">
            <a:r>
              <a:t/>
            </a:r>
          </a:p>
          <a:p xmlns:a="http://schemas.openxmlformats.org/drawingml/2006/main">
            <a:r>
              <a:t>Transition: The Wacktionary gives those recurring patterns handles.</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 minutes.</a:t>
            </a:r>
          </a:p>
          <a:p xmlns:a="http://schemas.openxmlformats.org/drawingml/2006/main">
            <a:r>
              <a:t>These terms are useful only when they improve a real conversation. Give one sentence for each and avoid teaching the entire twenty-term catalog. The goal is to show how a playful label can help a mixed technical and governance group identify the same condition quickly.</a:t>
            </a:r>
          </a:p>
          <a:p xmlns:a="http://schemas.openxmlformats.org/drawingml/2006/main">
            <a:r>
              <a:t/>
            </a:r>
          </a:p>
          <a:p xmlns:a="http://schemas.openxmlformats.org/drawingml/2006/main">
            <a:r>
              <a:t>Transition: Now open the first case file.</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Tell the cold open. A corporate utility stored no payment data and appeared outside the boundary. During a routine patching demonstration, the team used it to administer in-scope systems. No one was concealing the relationship; the scope explanation had simply frozen around data location while operational reach continued to evolve.</a:t>
            </a:r>
          </a:p>
          <a:p xmlns:a="http://schemas.openxmlformats.org/drawingml/2006/main">
            <a:r>
              <a:t/>
            </a:r>
          </a:p>
          <a:p xmlns:a="http://schemas.openxmlformats.org/drawingml/2006/main">
            <a:r>
              <a:t>Transition: The observed workflow did not automatically determine scope, but it made the current rationale incomplete.</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 minute.</a:t>
            </a:r>
          </a:p>
          <a:p xmlns:a="http://schemas.openxmlformats.org/drawingml/2006/main">
            <a:r>
              <a:t>Pause before revealing the last line. The maintenance window exposed a relationship that had existed for some time. This distinction matters: discovery is not the same as creation, and a newly visible relationship deserves analysis before blame or a rushed label change.</a:t>
            </a:r>
          </a:p>
          <a:p xmlns:a="http://schemas.openxmlformats.org/drawingml/2006/main">
            <a:r>
              <a:t/>
            </a:r>
          </a:p>
          <a:p xmlns:a="http://schemas.openxmlformats.org/drawingml/2006/main">
            <a:r>
              <a:t>Audience prompt: Which fact was observed, and which conclusion still needed to be made?</a:t>
            </a:r>
          </a:p>
          <a:p xmlns:a="http://schemas.openxmlformats.org/drawingml/2006/main">
            <a:r>
              <a:t/>
            </a:r>
          </a:p>
          <a:p xmlns:a="http://schemas.openxmlformats.org/drawingml/2006/main">
            <a:r>
              <a:t>Transition: The team needed more than a color in a workbook.</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 minute.</a:t>
            </a:r>
          </a:p>
          <a:p xmlns:a="http://schemas.openxmlformats.org/drawingml/2006/main">
            <a:r>
              <a:t>A defensible scope story distinguishes the observed facts from the conclusion. Avoid presenting this list as a substitute for PCI DSS scoping guidance; it is a communication and evidence discipline for making the rationale inspectable and maintainable.</a:t>
            </a:r>
          </a:p>
          <a:p xmlns:a="http://schemas.openxmlformats.org/drawingml/2006/main">
            <a:r>
              <a:t/>
            </a:r>
          </a:p>
          <a:p xmlns:a="http://schemas.openxmlformats.org/drawingml/2006/main">
            <a:r>
              <a:t>Transition: A different case shows the same accumulation problem in evidence.</a:t>
            </a:r>
          </a:p>
          <a:p xmlns:a="http://schemas.openxmlformats.org/drawingml/2006/main">
            <a:r>
              <a:t>[Sources]</a:t>
            </a:r>
          </a:p>
          <a:p xmlns:a="http://schemas.openxmlformats.org/drawingml/2006/main">
            <a:r>
              <a:t>- Canonical session record: data/community-talk-0001.json</a:t>
            </a:r>
          </a:p>
          <a:p xmlns:a="http://schemas.openxmlformats.org/drawingml/2006/main">
            <a:r>
              <a:t>- PCI DSS v4.0.1, PCI Security Standards Council: https://www.pcisecuritystandards.org/document_library/?class=pcidss&amp;doc=pci_dss</a:t>
            </a:r>
          </a:p>
          <a:p xmlns:a="http://schemas.openxmlformats.org/drawingml/2006/main">
            <a:r>
              <a:t>- How is an entity's PCI DSS compliance impacted by using TPSPs?, PCI Security Standards Council: https://www.pcisecuritystandards.org/faqs/1312/</a:t>
            </a:r>
          </a:p>
          <a:p xmlns:a="http://schemas.openxmlformats.org/drawingml/2006/main">
            <a:r>
              <a:t>- Is sampling allowed in PCI DSS v4.x?, PCI Security Standards Council: https://www.pcisecuritystandards.org/faqs/1569/</a:t>
            </a:r>
          </a:p>
          <a:p xmlns:a="http://schemas.openxmlformats.org/drawingml/2006/main">
            <a:r>
              <a:t>- Guidance for Compensating Controls and the Customized Approach, PCI Security Standards Council: https://blog.pcisecuritystandards.org/pci-ssc-publishes-new-guidance-on-compensating-controls-and-the-customized-approach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b97e3d139ef74045"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127eed10f64343e6" /><Relationship Type="http://schemas.openxmlformats.org/officeDocument/2006/relationships/slideLayout" Target="/ppt/slideLayouts/slideLayout1.xml" Id="Rbccd0ec8a09d4e1c"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bccd0ec8a09d4e1c"/>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7f5427805a394716" /><Relationship Type="http://schemas.openxmlformats.org/officeDocument/2006/relationships/image" Target="/ppt/media/image.png" Id="R48758bec66ee4296" /><Relationship Type="http://schemas.openxmlformats.org/officeDocument/2006/relationships/notesSlide" Target="/ppt/notesSlides/notesSlide1.xml" Id="R8c6ef22874524544"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cb79ce205b124c31" /><Relationship Type="http://schemas.openxmlformats.org/officeDocument/2006/relationships/image" Target="/ppt/media/image3.png" Id="R6edd949acb534dd1" /><Relationship Type="http://schemas.openxmlformats.org/officeDocument/2006/relationships/notesSlide" Target="/ppt/notesSlides/notesSlide10.xml" Id="Rcdc478c73d764354"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d35cbe228090493c" /><Relationship Type="http://schemas.openxmlformats.org/officeDocument/2006/relationships/notesSlide" Target="/ppt/notesSlides/notesSlide11.xml" Id="Rc7806c3a2fec4ddb"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2ac1edd2ec0d4f85" /><Relationship Type="http://schemas.openxmlformats.org/officeDocument/2006/relationships/image" Target="/ppt/media/image4.png" Id="Ra1ba5f64bb8746d6" /><Relationship Type="http://schemas.openxmlformats.org/officeDocument/2006/relationships/notesSlide" Target="/ppt/notesSlides/notesSlide12.xml" Id="Rf0e9a7c04e694848"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4def97389c9d4435" /><Relationship Type="http://schemas.openxmlformats.org/officeDocument/2006/relationships/notesSlide" Target="/ppt/notesSlides/notesSlide13.xml" Id="R4872e9def0af4ca8"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2d6b0c70ace24851" /><Relationship Type="http://schemas.openxmlformats.org/officeDocument/2006/relationships/notesSlide" Target="/ppt/notesSlides/notesSlide14.xml" Id="Rdcce879d5aac4382"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bb91977295154898" /><Relationship Type="http://schemas.openxmlformats.org/officeDocument/2006/relationships/image" Target="/ppt/media/image5.png" Id="R80a423e367c244b9" /><Relationship Type="http://schemas.openxmlformats.org/officeDocument/2006/relationships/notesSlide" Target="/ppt/notesSlides/notesSlide15.xml" Id="R218b3483c79a48f6"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542191f9c499426a" /><Relationship Type="http://schemas.openxmlformats.org/officeDocument/2006/relationships/notesSlide" Target="/ppt/notesSlides/notesSlide16.xml" Id="Redb5c552a6fb4521"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d96c129dfc3547f7" /><Relationship Type="http://schemas.openxmlformats.org/officeDocument/2006/relationships/notesSlide" Target="/ppt/notesSlides/notesSlide17.xml" Id="R1ea47747808441bb"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129e39d870ff40cf" /><Relationship Type="http://schemas.openxmlformats.org/officeDocument/2006/relationships/notesSlide" Target="/ppt/notesSlides/notesSlide18.xml" Id="R5d70da31e3e64cb1"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a5816b8ca4344ccc" /><Relationship Type="http://schemas.openxmlformats.org/officeDocument/2006/relationships/notesSlide" Target="/ppt/notesSlides/notesSlide19.xml" Id="R4fa41919218f4a70"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dfc8992e26094566" /><Relationship Type="http://schemas.openxmlformats.org/officeDocument/2006/relationships/notesSlide" Target="/ppt/notesSlides/notesSlide2.xml" Id="Rc46681f9b63344f7"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81a864be7f844a1f" /><Relationship Type="http://schemas.openxmlformats.org/officeDocument/2006/relationships/notesSlide" Target="/ppt/notesSlides/notesSlide20.xml" Id="R7462c4bc10974205"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cb097bbaacb047e2" /><Relationship Type="http://schemas.openxmlformats.org/officeDocument/2006/relationships/notesSlide" Target="/ppt/notesSlides/notesSlide21.xml" Id="R00e277cb5433465a"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80dbc6f706c14e8d" /><Relationship Type="http://schemas.openxmlformats.org/officeDocument/2006/relationships/notesSlide" Target="/ppt/notesSlides/notesSlide22.xml" Id="R85c664b4c9cd4698"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f2d506de465c4a0e" /><Relationship Type="http://schemas.openxmlformats.org/officeDocument/2006/relationships/notesSlide" Target="/ppt/notesSlides/notesSlide23.xml" Id="R7f638e6ca5084eb7"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22972ab2175f489d" /><Relationship Type="http://schemas.openxmlformats.org/officeDocument/2006/relationships/notesSlide" Target="/ppt/notesSlides/notesSlide24.xml" Id="R794b5c985aee4084"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803e149c01504980" /><Relationship Type="http://schemas.openxmlformats.org/officeDocument/2006/relationships/notesSlide" Target="/ppt/notesSlides/notesSlide3.xml" Id="R1910ba02a8c84132"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dfa992b619a74b0d" /><Relationship Type="http://schemas.openxmlformats.org/officeDocument/2006/relationships/notesSlide" Target="/ppt/notesSlides/notesSlide4.xml" Id="R6f1c39c71c884862"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cc8c1f4c4c4a4aa2" /><Relationship Type="http://schemas.openxmlformats.org/officeDocument/2006/relationships/notesSlide" Target="/ppt/notesSlides/notesSlide5.xml" Id="Rb4387e30b9b948a8"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721d62814bd04f6a" /><Relationship Type="http://schemas.openxmlformats.org/officeDocument/2006/relationships/notesSlide" Target="/ppt/notesSlides/notesSlide6.xml" Id="R6ccab64915d040e5"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bb97635e8e8b4442" /><Relationship Type="http://schemas.openxmlformats.org/officeDocument/2006/relationships/image" Target="/ppt/media/image2.png" Id="Rbc9d0e14689c44ad" /><Relationship Type="http://schemas.openxmlformats.org/officeDocument/2006/relationships/notesSlide" Target="/ppt/notesSlides/notesSlide7.xml" Id="R1fb87ed618374a06"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6d88974e1c3b47b1" /><Relationship Type="http://schemas.openxmlformats.org/officeDocument/2006/relationships/notesSlide" Target="/ppt/notesSlides/notesSlide8.xml" Id="R120f25afdd5043df"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cd645e5892ab485e" /><Relationship Type="http://schemas.openxmlformats.org/officeDocument/2006/relationships/notesSlide" Target="/ppt/notesSlides/notesSlide9.xml" Id="R94a21fbd6e304149" /></Relationships>
</file>

<file path=ppt/slides/slide1.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pic>
        <p:nvPicPr>
          <p:cNvPr id="7" name=""/>
          <p:cNvPicPr>
            <a:picLocks xmlns:a="http://schemas.openxmlformats.org/drawingml/2006/main" noChangeAspect="1"/>
          </p:cNvPicPr>
          <p:nvPr/>
        </p:nvPicPr>
        <p:blipFill>
          <a:blip xmlns:r="http://schemas.openxmlformats.org/officeDocument/2006/relationships" xmlns:a="http://schemas.openxmlformats.org/drawingml/2006/main" r:embed="R48758bec66ee4296"/>
          <a:srcRect xmlns:a="http://schemas.openxmlformats.org/drawingml/2006/main" l="24097" t="0" r="24097" b="0"/>
          <a:stretch xmlns:a="http://schemas.openxmlformats.org/drawingml/2006/main">
            <a:fillRect l="0" t="0" r="0" b="0"/>
          </a:stretch>
        </p:blipFill>
        <p:spPr>
          <a:xfrm xmlns:a="http://schemas.openxmlformats.org/drawingml/2006/main">
            <a:off x="6572250" y="0"/>
            <a:ext cx="5619750" cy="6858000"/>
          </a:xfrm>
          <a:prstGeom xmlns:a="http://schemas.openxmlformats.org/drawingml/2006/main" prst="rect">
            <a:avLst/>
          </a:prstGeom>
        </p:spPr>
      </p:pic>
      <p:sp>
        <p:nvSpPr>
          <p:cNvPr id="2" name="title-field">
            <a:extLst xmlns:a="http://schemas.openxmlformats.org/drawingml/2006/main">
              <a:ext uri="{FF2B5EF4-FFF2-40B4-BE49-F238E27FC236}">
                <a16:creationId xmlns:a16="http://schemas.microsoft.com/office/drawing/2014/main" id="{F724E68A-93F5-482F-A714-A83828D616D7}"/>
              </a:ext>
            </a:extLst>
          </p:cNvPr>
          <p:cNvSpPr>
            <a:spLocks xmlns:a="http://schemas.openxmlformats.org/drawingml/2006/main" noGrp="1"/>
          </p:cNvSpPr>
          <p:nvPr/>
        </p:nvSpPr>
        <p:spPr>
          <a:xfrm xmlns:a="http://schemas.openxmlformats.org/drawingml/2006/main">
            <a:off x="0" y="0"/>
            <a:ext cx="7239000" cy="6858000"/>
          </a:xfrm>
          <a:prstGeom xmlns:a="http://schemas.openxmlformats.org/drawingml/2006/main" prst="rect">
            <a:avLst/>
          </a:prstGeom>
          <a:solidFill xmlns:a="http://schemas.openxmlformats.org/drawingml/2006/main">
            <a:srgbClr val="071015"/>
          </a:solidFill>
          <a:ln xmlns:a="http://schemas.openxmlformats.org/drawingml/2006/main" w="0">
            <a:noFill/>
          </a:ln>
        </p:spPr>
      </p:sp>
      <p:sp>
        <p:nvSpPr>
          <p:cNvPr id="3" name="title-rule">
            <a:extLst xmlns:a="http://schemas.openxmlformats.org/drawingml/2006/main">
              <a:ext uri="{FF2B5EF4-FFF2-40B4-BE49-F238E27FC236}">
                <a16:creationId xmlns:a16="http://schemas.microsoft.com/office/drawing/2014/main" id="{0C436A3D-BF05-4D78-AE64-C9F016B5591D}"/>
              </a:ext>
            </a:extLst>
          </p:cNvPr>
          <p:cNvSpPr>
            <a:spLocks xmlns:a="http://schemas.openxmlformats.org/drawingml/2006/main" noGrp="1"/>
          </p:cNvSpPr>
          <p:nvPr/>
        </p:nvSpPr>
        <p:spPr>
          <a:xfrm xmlns:a="http://schemas.openxmlformats.org/drawingml/2006/main">
            <a:off x="685800" y="781050"/>
            <a:ext cx="857250" cy="76200"/>
          </a:xfrm>
          <a:prstGeom xmlns:a="http://schemas.openxmlformats.org/drawingml/2006/main" prst="rect">
            <a:avLst/>
          </a:prstGeom>
          <a:solidFill xmlns:a="http://schemas.openxmlformats.org/drawingml/2006/main">
            <a:srgbClr val="FF882B"/>
          </a:solidFill>
          <a:ln xmlns:a="http://schemas.openxmlformats.org/drawingml/2006/main" w="0">
            <a:noFill/>
          </a:ln>
        </p:spPr>
      </p:sp>
      <p:sp>
        <p:nvSpPr>
          <p:cNvPr id="4" name="deck-title">
            <a:extLst xmlns:a="http://schemas.openxmlformats.org/drawingml/2006/main">
              <a:ext uri="{FF2B5EF4-FFF2-40B4-BE49-F238E27FC236}">
                <a16:creationId xmlns:a16="http://schemas.microsoft.com/office/drawing/2014/main" id="{7BBBA97F-D7E5-4B8D-8B14-4B8426D7978D}"/>
              </a:ext>
            </a:extLst>
          </p:cNvPr>
          <p:cNvSpPr>
            <a:spLocks xmlns:a="http://schemas.openxmlformats.org/drawingml/2006/main" noGrp="1"/>
          </p:cNvSpPr>
          <p:nvPr/>
        </p:nvSpPr>
        <p:spPr>
          <a:xfrm xmlns:a="http://schemas.openxmlformats.org/drawingml/2006/main">
            <a:off x="685800" y="1257300"/>
            <a:ext cx="5905500" cy="1809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5850" b="0">
                <a:solidFill>
                  <a:srgbClr val="F0F3F4"/>
                </a:solidFill>
                <a:latin typeface="Impact"/>
                <a:ea typeface="Impact"/>
                <a:cs typeface="Impact"/>
              </a:defRPr>
            </a:pPr>
            <a:r>
              <a:rPr sz="5850" b="0">
                <a:solidFill>
                  <a:srgbClr val="F0F3F4"/>
                </a:solidFill>
                <a:latin typeface="Impact"/>
                <a:ea typeface="Impact"/>
                <a:cs typeface="Impact"/>
              </a:rPr>
              <a:t>THE CLUSTER OF WACK</a:t>
            </a:r>
          </a:p>
        </p:txBody>
      </p:sp>
      <p:sp>
        <p:nvSpPr>
          <p:cNvPr id="5" name="deck-subtitle">
            <a:extLst xmlns:a="http://schemas.openxmlformats.org/drawingml/2006/main">
              <a:ext uri="{FF2B5EF4-FFF2-40B4-BE49-F238E27FC236}">
                <a16:creationId xmlns:a16="http://schemas.microsoft.com/office/drawing/2014/main" id="{1617A0D8-1C9E-4889-B175-FD76572E2A43}"/>
              </a:ext>
            </a:extLst>
          </p:cNvPr>
          <p:cNvSpPr>
            <a:spLocks xmlns:a="http://schemas.openxmlformats.org/drawingml/2006/main" noGrp="1"/>
          </p:cNvSpPr>
          <p:nvPr/>
        </p:nvSpPr>
        <p:spPr>
          <a:xfrm xmlns:a="http://schemas.openxmlformats.org/drawingml/2006/main">
            <a:off x="723900" y="3352800"/>
            <a:ext cx="504825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Why PCI DSS gets hard one reasonable decision at a time</a:t>
            </a:r>
          </a:p>
        </p:txBody>
      </p:sp>
      <p:sp>
        <p:nvSpPr>
          <p:cNvPr id="6" name="deck-kicker">
            <a:extLst xmlns:a="http://schemas.openxmlformats.org/drawingml/2006/main">
              <a:ext uri="{FF2B5EF4-FFF2-40B4-BE49-F238E27FC236}">
                <a16:creationId xmlns:a16="http://schemas.microsoft.com/office/drawing/2014/main" id="{8A29C98F-1168-4029-8217-997E4A8FACE2}"/>
              </a:ext>
            </a:extLst>
          </p:cNvPr>
          <p:cNvSpPr>
            <a:spLocks xmlns:a="http://schemas.openxmlformats.org/drawingml/2006/main" noGrp="1"/>
          </p:cNvSpPr>
          <p:nvPr/>
        </p:nvSpPr>
        <p:spPr>
          <a:xfrm xmlns:a="http://schemas.openxmlformats.org/drawingml/2006/main">
            <a:off x="723900" y="5219700"/>
            <a:ext cx="409575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200" b="1">
                <a:solidFill>
                  <a:srgbClr val="FF882B"/>
                </a:solidFill>
                <a:latin typeface="Arial"/>
                <a:ea typeface="Arial"/>
                <a:cs typeface="Arial"/>
              </a:defRPr>
            </a:pPr>
            <a:r>
              <a:rPr sz="1200" b="1">
                <a:solidFill>
                  <a:srgbClr val="FF882B"/>
                </a:solidFill>
                <a:latin typeface="Arial"/>
                <a:ea typeface="Arial"/>
                <a:cs typeface="Arial"/>
              </a:rPr>
              <a:t>A PRACTITIONER-BUILT FIELD METHOD</a:t>
            </a:r>
          </a:p>
        </p:txBody>
      </p:sp>
    </p:spTree>
    <p:extLst>
      <p:ext uri="{BB962C8B-B14F-4D97-AF65-F5344CB8AC3E}">
        <p14:creationId xmlns:p14="http://schemas.microsoft.com/office/powerpoint/2010/main" val="510319694"/>
      </p:ext>
    </p:extLst>
  </p:cSld>
</p:sld>
</file>

<file path=ppt/slides/slide10.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pic>
        <p:nvPicPr>
          <p:cNvPr id="9" name=""/>
          <p:cNvPicPr>
            <a:picLocks xmlns:a="http://schemas.openxmlformats.org/drawingml/2006/main" noChangeAspect="1"/>
          </p:cNvPicPr>
          <p:nvPr/>
        </p:nvPicPr>
        <p:blipFill>
          <a:blip xmlns:r="http://schemas.openxmlformats.org/officeDocument/2006/relationships" xmlns:a="http://schemas.openxmlformats.org/drawingml/2006/main" r:embed="R6edd949acb534dd1"/>
          <a:srcRect xmlns:a="http://schemas.openxmlformats.org/drawingml/2006/main" l="22892" t="0" r="22892" b="0"/>
          <a:stretch xmlns:a="http://schemas.openxmlformats.org/drawingml/2006/main">
            <a:fillRect l="0" t="0" r="0" b="0"/>
          </a:stretch>
        </p:blipFill>
        <p:spPr>
          <a:xfrm xmlns:a="http://schemas.openxmlformats.org/drawingml/2006/main">
            <a:off x="6096000" y="76200"/>
            <a:ext cx="6096000" cy="6324600"/>
          </a:xfrm>
          <a:prstGeom xmlns:a="http://schemas.openxmlformats.org/drawingml/2006/main" prst="rect">
            <a:avLst/>
          </a:prstGeom>
        </p:spPr>
      </p:pic>
      <p:sp>
        <p:nvSpPr>
          <p:cNvPr id="2" name="case-copy-field">
            <a:extLst xmlns:a="http://schemas.openxmlformats.org/drawingml/2006/main">
              <a:ext uri="{FF2B5EF4-FFF2-40B4-BE49-F238E27FC236}">
                <a16:creationId xmlns:a16="http://schemas.microsoft.com/office/drawing/2014/main" id="{8F4B784A-7D31-46F1-AE61-CCD055D93515}"/>
              </a:ext>
            </a:extLst>
          </p:cNvPr>
          <p:cNvSpPr>
            <a:spLocks xmlns:a="http://schemas.openxmlformats.org/drawingml/2006/main" noGrp="1"/>
          </p:cNvSpPr>
          <p:nvPr/>
        </p:nvSpPr>
        <p:spPr>
          <a:xfrm xmlns:a="http://schemas.openxmlformats.org/drawingml/2006/main">
            <a:off x="0" y="76200"/>
            <a:ext cx="6705600" cy="6324600"/>
          </a:xfrm>
          <a:prstGeom xmlns:a="http://schemas.openxmlformats.org/drawingml/2006/main" prst="rect">
            <a:avLst/>
          </a:prstGeom>
          <a:solidFill xmlns:a="http://schemas.openxmlformats.org/drawingml/2006/main">
            <a:srgbClr val="071015"/>
          </a:solidFill>
          <a:ln xmlns:a="http://schemas.openxmlformats.org/drawingml/2006/main" w="0">
            <a:noFill/>
          </a:ln>
        </p:spPr>
      </p:sp>
      <p:sp>
        <p:nvSpPr>
          <p:cNvPr id="3" name="case-kicker">
            <a:extLst xmlns:a="http://schemas.openxmlformats.org/drawingml/2006/main">
              <a:ext uri="{FF2B5EF4-FFF2-40B4-BE49-F238E27FC236}">
                <a16:creationId xmlns:a16="http://schemas.microsoft.com/office/drawing/2014/main" id="{01E87A2E-584B-4D3B-9DB0-029FB596F86B}"/>
              </a:ext>
            </a:extLst>
          </p:cNvPr>
          <p:cNvSpPr>
            <a:spLocks xmlns:a="http://schemas.openxmlformats.org/drawingml/2006/main" noGrp="1"/>
          </p:cNvSpPr>
          <p:nvPr/>
        </p:nvSpPr>
        <p:spPr>
          <a:xfrm xmlns:a="http://schemas.openxmlformats.org/drawingml/2006/main">
            <a:off x="685800" y="685800"/>
            <a:ext cx="4762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200" b="1">
                <a:solidFill>
                  <a:srgbClr val="FF882B"/>
                </a:solidFill>
                <a:latin typeface="Arial"/>
                <a:ea typeface="Arial"/>
                <a:cs typeface="Arial"/>
              </a:defRPr>
            </a:pPr>
            <a:r>
              <a:rPr sz="1200" b="1">
                <a:solidFill>
                  <a:srgbClr val="FF882B"/>
                </a:solidFill>
                <a:latin typeface="Arial"/>
                <a:ea typeface="Arial"/>
                <a:cs typeface="Arial"/>
              </a:rPr>
              <a:t>CASE FILE 02 / DASHBOARD DELUSION</a:t>
            </a:r>
          </a:p>
        </p:txBody>
      </p:sp>
      <p:sp>
        <p:nvSpPr>
          <p:cNvPr id="4" name="case-title">
            <a:extLst xmlns:a="http://schemas.openxmlformats.org/drawingml/2006/main">
              <a:ext uri="{FF2B5EF4-FFF2-40B4-BE49-F238E27FC236}">
                <a16:creationId xmlns:a16="http://schemas.microsoft.com/office/drawing/2014/main" id="{71B842A5-5C63-4244-84F3-67CD9AE8A977}"/>
              </a:ext>
            </a:extLst>
          </p:cNvPr>
          <p:cNvSpPr>
            <a:spLocks xmlns:a="http://schemas.openxmlformats.org/drawingml/2006/main" noGrp="1"/>
          </p:cNvSpPr>
          <p:nvPr/>
        </p:nvSpPr>
        <p:spPr>
          <a:xfrm xmlns:a="http://schemas.openxmlformats.org/drawingml/2006/main">
            <a:off x="685800" y="1219200"/>
            <a:ext cx="5334000" cy="2952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4500" b="0">
                <a:solidFill>
                  <a:srgbClr val="F0F3F4"/>
                </a:solidFill>
                <a:latin typeface="Impact"/>
                <a:ea typeface="Impact"/>
                <a:cs typeface="Impact"/>
              </a:defRPr>
            </a:pPr>
            <a:r>
              <a:rPr sz="4500" b="0">
                <a:solidFill>
                  <a:srgbClr val="F0F3F4"/>
                </a:solidFill>
                <a:latin typeface="Impact"/>
                <a:ea typeface="Impact"/>
                <a:cs typeface="Impact"/>
              </a:rPr>
              <a:t>THE DASHBOARD WAS GREEN. THE POPULATION WAS MISSING.</a:t>
            </a:r>
          </a:p>
        </p:txBody>
      </p:sp>
      <p:sp>
        <p:nvSpPr>
          <p:cNvPr id="5" name="case-disclaimer">
            <a:extLst xmlns:a="http://schemas.openxmlformats.org/drawingml/2006/main">
              <a:ext uri="{FF2B5EF4-FFF2-40B4-BE49-F238E27FC236}">
                <a16:creationId xmlns:a16="http://schemas.microsoft.com/office/drawing/2014/main" id="{E39936D1-690F-446F-836F-75F3E04F67FB}"/>
              </a:ext>
            </a:extLst>
          </p:cNvPr>
          <p:cNvSpPr>
            <a:spLocks xmlns:a="http://schemas.openxmlformats.org/drawingml/2006/main" noGrp="1"/>
          </p:cNvSpPr>
          <p:nvPr/>
        </p:nvSpPr>
        <p:spPr>
          <a:xfrm xmlns:a="http://schemas.openxmlformats.org/drawingml/2006/main">
            <a:off x="685800" y="5219700"/>
            <a:ext cx="485775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125" b="1">
                <a:solidFill>
                  <a:srgbClr val="11C7B6"/>
                </a:solidFill>
                <a:latin typeface="Arial"/>
                <a:ea typeface="Arial"/>
                <a:cs typeface="Arial"/>
              </a:defRPr>
            </a:pPr>
            <a:r>
              <a:rPr sz="1125" b="1">
                <a:solidFill>
                  <a:srgbClr val="11C7B6"/>
                </a:solidFill>
                <a:latin typeface="Arial"/>
                <a:ea typeface="Arial"/>
                <a:cs typeface="Arial"/>
              </a:rPr>
              <a:t>FICTIONAL COMPOSITE / REAL PRACTITIONER PATTERN</a:t>
            </a:r>
          </a:p>
        </p:txBody>
      </p:sp>
      <p:sp>
        <p:nvSpPr>
          <p:cNvPr id="6" name="top-accent">
            <a:extLst xmlns:a="http://schemas.openxmlformats.org/drawingml/2006/main">
              <a:ext uri="{FF2B5EF4-FFF2-40B4-BE49-F238E27FC236}">
                <a16:creationId xmlns:a16="http://schemas.microsoft.com/office/drawing/2014/main" id="{F3E313E5-5BCA-43DF-9E7D-CAD7B533746D}"/>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F23B55"/>
          </a:solidFill>
          <a:ln xmlns:a="http://schemas.openxmlformats.org/drawingml/2006/main" w="0">
            <a:noFill/>
          </a:ln>
        </p:spPr>
      </p:sp>
      <p:sp>
        <p:nvSpPr>
          <p:cNvPr id="7" name="footer-brand">
            <a:extLst xmlns:a="http://schemas.openxmlformats.org/drawingml/2006/main">
              <a:ext uri="{FF2B5EF4-FFF2-40B4-BE49-F238E27FC236}">
                <a16:creationId xmlns:a16="http://schemas.microsoft.com/office/drawing/2014/main" id="{2A1BA397-EC5B-423C-84D4-C3457F46A85C}"/>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8" name="footer-number">
            <a:extLst xmlns:a="http://schemas.openxmlformats.org/drawingml/2006/main">
              <a:ext uri="{FF2B5EF4-FFF2-40B4-BE49-F238E27FC236}">
                <a16:creationId xmlns:a16="http://schemas.microsoft.com/office/drawing/2014/main" id="{0FE76ED5-4D45-4F62-ABAF-F582967D9766}"/>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10 / 24</a:t>
            </a:r>
          </a:p>
        </p:txBody>
      </p:sp>
    </p:spTree>
    <p:extLst>
      <p:ext uri="{BB962C8B-B14F-4D97-AF65-F5344CB8AC3E}">
        <p14:creationId xmlns:p14="http://schemas.microsoft.com/office/powerpoint/2010/main" val="1070282274"/>
      </p:ext>
    </p:extLst>
  </p:cSld>
</p:sld>
</file>

<file path=ppt/slides/slide11.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8" name="slide-kicker">
            <a:extLst xmlns:a="http://schemas.openxmlformats.org/drawingml/2006/main">
              <a:ext uri="{FF2B5EF4-FFF2-40B4-BE49-F238E27FC236}">
                <a16:creationId xmlns:a16="http://schemas.microsoft.com/office/drawing/2014/main" id="{3418CFFE-5237-44E0-943E-007DD5B2DD37}"/>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FF882B"/>
                </a:solidFill>
                <a:latin typeface="Arial"/>
                <a:ea typeface="Arial"/>
                <a:cs typeface="Arial"/>
              </a:defRPr>
            </a:pPr>
            <a:r>
              <a:rPr sz="1050" b="1">
                <a:solidFill>
                  <a:srgbClr val="FF882B"/>
                </a:solidFill>
                <a:latin typeface="Arial"/>
                <a:ea typeface="Arial"/>
                <a:cs typeface="Arial"/>
              </a:rPr>
              <a:t>WACK / CHAIN</a:t>
            </a:r>
          </a:p>
        </p:txBody>
      </p:sp>
      <p:sp>
        <p:nvSpPr>
          <p:cNvPr id="2" name="slide-title">
            <a:extLst xmlns:a="http://schemas.openxmlformats.org/drawingml/2006/main">
              <a:ext uri="{FF2B5EF4-FFF2-40B4-BE49-F238E27FC236}">
                <a16:creationId xmlns:a16="http://schemas.microsoft.com/office/drawing/2014/main" id="{B329B48B-C357-4329-B7FA-85B0F0AF8254}"/>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3600" b="0">
                <a:solidFill>
                  <a:srgbClr val="F0F3F4"/>
                </a:solidFill>
                <a:latin typeface="Impact"/>
                <a:ea typeface="Impact"/>
                <a:cs typeface="Impact"/>
              </a:defRPr>
            </a:pPr>
            <a:r>
              <a:rPr sz="3600" b="0">
                <a:solidFill>
                  <a:srgbClr val="F0F3F4"/>
                </a:solidFill>
                <a:latin typeface="Impact"/>
                <a:ea typeface="Impact"/>
                <a:cs typeface="Impact"/>
              </a:rPr>
              <a:t>GREEN IS A RESULT. PROOF NEEDS A CHAIN.</a:t>
            </a:r>
          </a:p>
        </p:txBody>
      </p:sp>
      <p:sp>
        <p:nvSpPr>
          <p:cNvPr id="3" name="body-mark-1">
            <a:extLst xmlns:a="http://schemas.openxmlformats.org/drawingml/2006/main">
              <a:ext uri="{FF2B5EF4-FFF2-40B4-BE49-F238E27FC236}">
                <a16:creationId xmlns:a16="http://schemas.microsoft.com/office/drawing/2014/main" id="{FC527BCB-9F2C-48C2-BFBD-F4F1C152AD08}"/>
              </a:ext>
            </a:extLst>
          </p:cNvPr>
          <p:cNvSpPr>
            <a:spLocks xmlns:a="http://schemas.openxmlformats.org/drawingml/2006/main" noGrp="1"/>
          </p:cNvSpPr>
          <p:nvPr/>
        </p:nvSpPr>
        <p:spPr>
          <a:xfrm xmlns:a="http://schemas.openxmlformats.org/drawingml/2006/main">
            <a:off x="685800" y="2409825"/>
            <a:ext cx="95250" cy="363538"/>
          </a:xfrm>
          <a:prstGeom xmlns:a="http://schemas.openxmlformats.org/drawingml/2006/main" prst="rect">
            <a:avLst/>
          </a:prstGeom>
          <a:solidFill xmlns:a="http://schemas.openxmlformats.org/drawingml/2006/main">
            <a:srgbClr val="FF882B"/>
          </a:solidFill>
          <a:ln xmlns:a="http://schemas.openxmlformats.org/drawingml/2006/main" w="0">
            <a:noFill/>
          </a:ln>
        </p:spPr>
      </p:sp>
      <p:sp>
        <p:nvSpPr>
          <p:cNvPr id="4" name="body-line-1">
            <a:extLst xmlns:a="http://schemas.openxmlformats.org/drawingml/2006/main">
              <a:ext uri="{FF2B5EF4-FFF2-40B4-BE49-F238E27FC236}">
                <a16:creationId xmlns:a16="http://schemas.microsoft.com/office/drawing/2014/main" id="{A1402E27-939D-4EED-A814-FFB1A65BEC2D}"/>
              </a:ext>
            </a:extLst>
          </p:cNvPr>
          <p:cNvSpPr>
            <a:spLocks xmlns:a="http://schemas.openxmlformats.org/drawingml/2006/main" noGrp="1"/>
          </p:cNvSpPr>
          <p:nvPr/>
        </p:nvSpPr>
        <p:spPr>
          <a:xfrm xmlns:a="http://schemas.openxmlformats.org/drawingml/2006/main">
            <a:off x="1181100" y="2333625"/>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1">
                <a:solidFill>
                  <a:srgbClr val="F0F3F4"/>
                </a:solidFill>
                <a:latin typeface="Arial"/>
                <a:ea typeface="Arial"/>
                <a:cs typeface="Arial"/>
              </a:defRPr>
            </a:pPr>
            <a:r>
              <a:rPr sz="1800" b="1">
                <a:solidFill>
                  <a:srgbClr val="F0F3F4"/>
                </a:solidFill>
                <a:latin typeface="Arial"/>
                <a:ea typeface="Arial"/>
                <a:cs typeface="Arial"/>
              </a:rPr>
              <a:t>Population</a:t>
            </a:r>
          </a:p>
        </p:txBody>
      </p:sp>
      <p:sp>
        <p:nvSpPr>
          <p:cNvPr id="5" name="body-mark-2">
            <a:extLst xmlns:a="http://schemas.openxmlformats.org/drawingml/2006/main">
              <a:ext uri="{FF2B5EF4-FFF2-40B4-BE49-F238E27FC236}">
                <a16:creationId xmlns:a16="http://schemas.microsoft.com/office/drawing/2014/main" id="{5B839051-D4CB-40F7-BB6F-349E187B4A03}"/>
              </a:ext>
            </a:extLst>
          </p:cNvPr>
          <p:cNvSpPr>
            <a:spLocks xmlns:a="http://schemas.openxmlformats.org/drawingml/2006/main" noGrp="1"/>
          </p:cNvSpPr>
          <p:nvPr/>
        </p:nvSpPr>
        <p:spPr>
          <a:xfrm xmlns:a="http://schemas.openxmlformats.org/drawingml/2006/main">
            <a:off x="685800" y="3040062"/>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6" name="body-line-2">
            <a:extLst xmlns:a="http://schemas.openxmlformats.org/drawingml/2006/main">
              <a:ext uri="{FF2B5EF4-FFF2-40B4-BE49-F238E27FC236}">
                <a16:creationId xmlns:a16="http://schemas.microsoft.com/office/drawing/2014/main" id="{57D1BE67-87CE-4CE5-89AE-7274BB25A23E}"/>
              </a:ext>
            </a:extLst>
          </p:cNvPr>
          <p:cNvSpPr>
            <a:spLocks xmlns:a="http://schemas.openxmlformats.org/drawingml/2006/main" noGrp="1"/>
          </p:cNvSpPr>
          <p:nvPr/>
        </p:nvSpPr>
        <p:spPr>
          <a:xfrm xmlns:a="http://schemas.openxmlformats.org/drawingml/2006/main">
            <a:off x="1181100" y="2963862"/>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Method</a:t>
            </a:r>
          </a:p>
        </p:txBody>
      </p:sp>
      <p:sp>
        <p:nvSpPr>
          <p:cNvPr id="7" name="body-mark-3">
            <a:extLst xmlns:a="http://schemas.openxmlformats.org/drawingml/2006/main">
              <a:ext uri="{FF2B5EF4-FFF2-40B4-BE49-F238E27FC236}">
                <a16:creationId xmlns:a16="http://schemas.microsoft.com/office/drawing/2014/main" id="{8389E3B4-92ED-4876-B9DB-4CA094269B48}"/>
              </a:ext>
            </a:extLst>
          </p:cNvPr>
          <p:cNvSpPr>
            <a:spLocks xmlns:a="http://schemas.openxmlformats.org/drawingml/2006/main" noGrp="1"/>
          </p:cNvSpPr>
          <p:nvPr/>
        </p:nvSpPr>
        <p:spPr>
          <a:xfrm xmlns:a="http://schemas.openxmlformats.org/drawingml/2006/main">
            <a:off x="685800" y="3670300"/>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8" name="body-line-3">
            <a:extLst xmlns:a="http://schemas.openxmlformats.org/drawingml/2006/main">
              <a:ext uri="{FF2B5EF4-FFF2-40B4-BE49-F238E27FC236}">
                <a16:creationId xmlns:a16="http://schemas.microsoft.com/office/drawing/2014/main" id="{A104B0E9-0475-4081-8A2D-547F7FC5E6A4}"/>
              </a:ext>
            </a:extLst>
          </p:cNvPr>
          <p:cNvSpPr>
            <a:spLocks xmlns:a="http://schemas.openxmlformats.org/drawingml/2006/main" noGrp="1"/>
          </p:cNvSpPr>
          <p:nvPr/>
        </p:nvSpPr>
        <p:spPr>
          <a:xfrm xmlns:a="http://schemas.openxmlformats.org/drawingml/2006/main">
            <a:off x="1181100" y="3594100"/>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Time period</a:t>
            </a:r>
          </a:p>
        </p:txBody>
      </p:sp>
      <p:sp>
        <p:nvSpPr>
          <p:cNvPr id="9" name="body-mark-4">
            <a:extLst xmlns:a="http://schemas.openxmlformats.org/drawingml/2006/main">
              <a:ext uri="{FF2B5EF4-FFF2-40B4-BE49-F238E27FC236}">
                <a16:creationId xmlns:a16="http://schemas.microsoft.com/office/drawing/2014/main" id="{2CCFD397-6FA9-494B-8BDC-35B16C8EDD8F}"/>
              </a:ext>
            </a:extLst>
          </p:cNvPr>
          <p:cNvSpPr>
            <a:spLocks xmlns:a="http://schemas.openxmlformats.org/drawingml/2006/main" noGrp="1"/>
          </p:cNvSpPr>
          <p:nvPr/>
        </p:nvSpPr>
        <p:spPr>
          <a:xfrm xmlns:a="http://schemas.openxmlformats.org/drawingml/2006/main">
            <a:off x="685800" y="4300538"/>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0" name="body-line-4">
            <a:extLst xmlns:a="http://schemas.openxmlformats.org/drawingml/2006/main">
              <a:ext uri="{FF2B5EF4-FFF2-40B4-BE49-F238E27FC236}">
                <a16:creationId xmlns:a16="http://schemas.microsoft.com/office/drawing/2014/main" id="{32724B71-C8EE-427D-AA69-9FE9D6465D08}"/>
              </a:ext>
            </a:extLst>
          </p:cNvPr>
          <p:cNvSpPr>
            <a:spLocks xmlns:a="http://schemas.openxmlformats.org/drawingml/2006/main" noGrp="1"/>
          </p:cNvSpPr>
          <p:nvPr/>
        </p:nvSpPr>
        <p:spPr>
          <a:xfrm xmlns:a="http://schemas.openxmlformats.org/drawingml/2006/main">
            <a:off x="1181100" y="4224338"/>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Exceptions</a:t>
            </a:r>
          </a:p>
        </p:txBody>
      </p:sp>
      <p:sp>
        <p:nvSpPr>
          <p:cNvPr id="11" name="body-mark-5">
            <a:extLst xmlns:a="http://schemas.openxmlformats.org/drawingml/2006/main">
              <a:ext uri="{FF2B5EF4-FFF2-40B4-BE49-F238E27FC236}">
                <a16:creationId xmlns:a16="http://schemas.microsoft.com/office/drawing/2014/main" id="{612C115B-73BB-49F9-B9A1-5E70F0794FDD}"/>
              </a:ext>
            </a:extLst>
          </p:cNvPr>
          <p:cNvSpPr>
            <a:spLocks xmlns:a="http://schemas.openxmlformats.org/drawingml/2006/main" noGrp="1"/>
          </p:cNvSpPr>
          <p:nvPr/>
        </p:nvSpPr>
        <p:spPr>
          <a:xfrm xmlns:a="http://schemas.openxmlformats.org/drawingml/2006/main">
            <a:off x="685800" y="4930775"/>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2" name="body-line-5">
            <a:extLst xmlns:a="http://schemas.openxmlformats.org/drawingml/2006/main">
              <a:ext uri="{FF2B5EF4-FFF2-40B4-BE49-F238E27FC236}">
                <a16:creationId xmlns:a16="http://schemas.microsoft.com/office/drawing/2014/main" id="{138EC704-B9D7-4C8E-A24B-827CCC4F2F86}"/>
              </a:ext>
            </a:extLst>
          </p:cNvPr>
          <p:cNvSpPr>
            <a:spLocks xmlns:a="http://schemas.openxmlformats.org/drawingml/2006/main" noGrp="1"/>
          </p:cNvSpPr>
          <p:nvPr/>
        </p:nvSpPr>
        <p:spPr>
          <a:xfrm xmlns:a="http://schemas.openxmlformats.org/drawingml/2006/main">
            <a:off x="1181100" y="4854575"/>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Owner</a:t>
            </a:r>
          </a:p>
        </p:txBody>
      </p:sp>
      <p:sp>
        <p:nvSpPr>
          <p:cNvPr id="13" name="body-mark-6">
            <a:extLst xmlns:a="http://schemas.openxmlformats.org/drawingml/2006/main">
              <a:ext uri="{FF2B5EF4-FFF2-40B4-BE49-F238E27FC236}">
                <a16:creationId xmlns:a16="http://schemas.microsoft.com/office/drawing/2014/main" id="{75A9FAED-5833-41BE-B393-D465F414D6B3}"/>
              </a:ext>
            </a:extLst>
          </p:cNvPr>
          <p:cNvSpPr>
            <a:spLocks xmlns:a="http://schemas.openxmlformats.org/drawingml/2006/main" noGrp="1"/>
          </p:cNvSpPr>
          <p:nvPr/>
        </p:nvSpPr>
        <p:spPr>
          <a:xfrm xmlns:a="http://schemas.openxmlformats.org/drawingml/2006/main">
            <a:off x="685800" y="5561012"/>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4" name="body-line-6">
            <a:extLst xmlns:a="http://schemas.openxmlformats.org/drawingml/2006/main">
              <a:ext uri="{FF2B5EF4-FFF2-40B4-BE49-F238E27FC236}">
                <a16:creationId xmlns:a16="http://schemas.microsoft.com/office/drawing/2014/main" id="{B0C273CF-1349-4E21-BE3F-9C18CD651759}"/>
              </a:ext>
            </a:extLst>
          </p:cNvPr>
          <p:cNvSpPr>
            <a:spLocks xmlns:a="http://schemas.openxmlformats.org/drawingml/2006/main" noGrp="1"/>
          </p:cNvSpPr>
          <p:nvPr/>
        </p:nvSpPr>
        <p:spPr>
          <a:xfrm xmlns:a="http://schemas.openxmlformats.org/drawingml/2006/main">
            <a:off x="1181100" y="5484812"/>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Downstream claim</a:t>
            </a:r>
          </a:p>
        </p:txBody>
      </p:sp>
      <p:sp>
        <p:nvSpPr>
          <p:cNvPr id="15" name="top-accent">
            <a:extLst xmlns:a="http://schemas.openxmlformats.org/drawingml/2006/main">
              <a:ext uri="{FF2B5EF4-FFF2-40B4-BE49-F238E27FC236}">
                <a16:creationId xmlns:a16="http://schemas.microsoft.com/office/drawing/2014/main" id="{50940C8B-E31C-4D6E-BEFA-B6F3E90A0DF0}"/>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FF882B"/>
          </a:solidFill>
          <a:ln xmlns:a="http://schemas.openxmlformats.org/drawingml/2006/main" w="0">
            <a:noFill/>
          </a:ln>
        </p:spPr>
      </p:sp>
      <p:sp>
        <p:nvSpPr>
          <p:cNvPr id="16" name="footer-brand">
            <a:extLst xmlns:a="http://schemas.openxmlformats.org/drawingml/2006/main">
              <a:ext uri="{FF2B5EF4-FFF2-40B4-BE49-F238E27FC236}">
                <a16:creationId xmlns:a16="http://schemas.microsoft.com/office/drawing/2014/main" id="{ED118997-B268-4A33-8C43-59A21DF8A974}"/>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17" name="footer-number">
            <a:extLst xmlns:a="http://schemas.openxmlformats.org/drawingml/2006/main">
              <a:ext uri="{FF2B5EF4-FFF2-40B4-BE49-F238E27FC236}">
                <a16:creationId xmlns:a16="http://schemas.microsoft.com/office/drawing/2014/main" id="{FEB414A4-EEF5-4F56-8BC0-34AF979C181E}"/>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11 / 24</a:t>
            </a:r>
          </a:p>
        </p:txBody>
      </p:sp>
    </p:spTree>
    <p:extLst>
      <p:ext uri="{BB962C8B-B14F-4D97-AF65-F5344CB8AC3E}">
        <p14:creationId xmlns:p14="http://schemas.microsoft.com/office/powerpoint/2010/main" val="1757953955"/>
      </p:ext>
    </p:extLst>
  </p:cSld>
</p:sld>
</file>

<file path=ppt/slides/slide12.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pic>
        <p:nvPicPr>
          <p:cNvPr id="9" name=""/>
          <p:cNvPicPr>
            <a:picLocks xmlns:a="http://schemas.openxmlformats.org/drawingml/2006/main" noChangeAspect="1"/>
          </p:cNvPicPr>
          <p:nvPr/>
        </p:nvPicPr>
        <p:blipFill>
          <a:blip xmlns:r="http://schemas.openxmlformats.org/officeDocument/2006/relationships" xmlns:a="http://schemas.openxmlformats.org/drawingml/2006/main" r:embed="Ra1ba5f64bb8746d6"/>
          <a:srcRect xmlns:a="http://schemas.openxmlformats.org/drawingml/2006/main" l="22892" t="0" r="22892" b="0"/>
          <a:stretch xmlns:a="http://schemas.openxmlformats.org/drawingml/2006/main">
            <a:fillRect l="0" t="0" r="0" b="0"/>
          </a:stretch>
        </p:blipFill>
        <p:spPr>
          <a:xfrm xmlns:a="http://schemas.openxmlformats.org/drawingml/2006/main">
            <a:off x="6096000" y="76200"/>
            <a:ext cx="6096000" cy="6324600"/>
          </a:xfrm>
          <a:prstGeom xmlns:a="http://schemas.openxmlformats.org/drawingml/2006/main" prst="rect">
            <a:avLst/>
          </a:prstGeom>
        </p:spPr>
      </p:pic>
      <p:sp>
        <p:nvSpPr>
          <p:cNvPr id="2" name="case-copy-field">
            <a:extLst xmlns:a="http://schemas.openxmlformats.org/drawingml/2006/main">
              <a:ext uri="{FF2B5EF4-FFF2-40B4-BE49-F238E27FC236}">
                <a16:creationId xmlns:a16="http://schemas.microsoft.com/office/drawing/2014/main" id="{97E74359-DD1E-43A7-B67A-B3227FD6CC58}"/>
              </a:ext>
            </a:extLst>
          </p:cNvPr>
          <p:cNvSpPr>
            <a:spLocks xmlns:a="http://schemas.openxmlformats.org/drawingml/2006/main" noGrp="1"/>
          </p:cNvSpPr>
          <p:nvPr/>
        </p:nvSpPr>
        <p:spPr>
          <a:xfrm xmlns:a="http://schemas.openxmlformats.org/drawingml/2006/main">
            <a:off x="0" y="76200"/>
            <a:ext cx="6705600" cy="6324600"/>
          </a:xfrm>
          <a:prstGeom xmlns:a="http://schemas.openxmlformats.org/drawingml/2006/main" prst="rect">
            <a:avLst/>
          </a:prstGeom>
          <a:solidFill xmlns:a="http://schemas.openxmlformats.org/drawingml/2006/main">
            <a:srgbClr val="071015"/>
          </a:solidFill>
          <a:ln xmlns:a="http://schemas.openxmlformats.org/drawingml/2006/main" w="0">
            <a:noFill/>
          </a:ln>
        </p:spPr>
      </p:sp>
      <p:sp>
        <p:nvSpPr>
          <p:cNvPr id="3" name="case-kicker">
            <a:extLst xmlns:a="http://schemas.openxmlformats.org/drawingml/2006/main">
              <a:ext uri="{FF2B5EF4-FFF2-40B4-BE49-F238E27FC236}">
                <a16:creationId xmlns:a16="http://schemas.microsoft.com/office/drawing/2014/main" id="{7922C98D-1D6F-4A02-A278-B14D13E253CC}"/>
              </a:ext>
            </a:extLst>
          </p:cNvPr>
          <p:cNvSpPr>
            <a:spLocks xmlns:a="http://schemas.openxmlformats.org/drawingml/2006/main" noGrp="1"/>
          </p:cNvSpPr>
          <p:nvPr/>
        </p:nvSpPr>
        <p:spPr>
          <a:xfrm xmlns:a="http://schemas.openxmlformats.org/drawingml/2006/main">
            <a:off x="685800" y="685800"/>
            <a:ext cx="4762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200" b="1">
                <a:solidFill>
                  <a:srgbClr val="FF882B"/>
                </a:solidFill>
                <a:latin typeface="Arial"/>
                <a:ea typeface="Arial"/>
                <a:cs typeface="Arial"/>
              </a:defRPr>
            </a:pPr>
            <a:r>
              <a:rPr sz="1200" b="1">
                <a:solidFill>
                  <a:srgbClr val="FF882B"/>
                </a:solidFill>
                <a:latin typeface="Arial"/>
                <a:ea typeface="Arial"/>
                <a:cs typeface="Arial"/>
              </a:rPr>
              <a:t>CASE FILE 03 / RESPONSIBILITY SEAM</a:t>
            </a:r>
          </a:p>
        </p:txBody>
      </p:sp>
      <p:sp>
        <p:nvSpPr>
          <p:cNvPr id="4" name="case-title">
            <a:extLst xmlns:a="http://schemas.openxmlformats.org/drawingml/2006/main">
              <a:ext uri="{FF2B5EF4-FFF2-40B4-BE49-F238E27FC236}">
                <a16:creationId xmlns:a16="http://schemas.microsoft.com/office/drawing/2014/main" id="{27357A25-CF62-4B00-AD35-78302AF01BD2}"/>
              </a:ext>
            </a:extLst>
          </p:cNvPr>
          <p:cNvSpPr>
            <a:spLocks xmlns:a="http://schemas.openxmlformats.org/drawingml/2006/main" noGrp="1"/>
          </p:cNvSpPr>
          <p:nvPr/>
        </p:nvSpPr>
        <p:spPr>
          <a:xfrm xmlns:a="http://schemas.openxmlformats.org/drawingml/2006/main">
            <a:off x="685800" y="1219200"/>
            <a:ext cx="5334000" cy="2952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4500" b="0">
                <a:solidFill>
                  <a:srgbClr val="F0F3F4"/>
                </a:solidFill>
                <a:latin typeface="Impact"/>
                <a:ea typeface="Impact"/>
                <a:cs typeface="Impact"/>
              </a:defRPr>
            </a:pPr>
            <a:r>
              <a:rPr sz="4500" b="0">
                <a:solidFill>
                  <a:srgbClr val="F0F3F4"/>
                </a:solidFill>
                <a:latin typeface="Impact"/>
                <a:ea typeface="Impact"/>
                <a:cs typeface="Impact"/>
              </a:rPr>
              <a:t>THE AOC ANSWERED A QUESTION. NOT THIS ONE.</a:t>
            </a:r>
          </a:p>
        </p:txBody>
      </p:sp>
      <p:sp>
        <p:nvSpPr>
          <p:cNvPr id="5" name="case-disclaimer">
            <a:extLst xmlns:a="http://schemas.openxmlformats.org/drawingml/2006/main">
              <a:ext uri="{FF2B5EF4-FFF2-40B4-BE49-F238E27FC236}">
                <a16:creationId xmlns:a16="http://schemas.microsoft.com/office/drawing/2014/main" id="{8D0109B6-91D9-420E-9735-6E35C183D4FE}"/>
              </a:ext>
            </a:extLst>
          </p:cNvPr>
          <p:cNvSpPr>
            <a:spLocks xmlns:a="http://schemas.openxmlformats.org/drawingml/2006/main" noGrp="1"/>
          </p:cNvSpPr>
          <p:nvPr/>
        </p:nvSpPr>
        <p:spPr>
          <a:xfrm xmlns:a="http://schemas.openxmlformats.org/drawingml/2006/main">
            <a:off x="685800" y="5219700"/>
            <a:ext cx="485775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125" b="1">
                <a:solidFill>
                  <a:srgbClr val="11C7B6"/>
                </a:solidFill>
                <a:latin typeface="Arial"/>
                <a:ea typeface="Arial"/>
                <a:cs typeface="Arial"/>
              </a:defRPr>
            </a:pPr>
            <a:r>
              <a:rPr sz="1125" b="1">
                <a:solidFill>
                  <a:srgbClr val="11C7B6"/>
                </a:solidFill>
                <a:latin typeface="Arial"/>
                <a:ea typeface="Arial"/>
                <a:cs typeface="Arial"/>
              </a:rPr>
              <a:t>FICTIONAL COMPOSITE / REAL PRACTITIONER PATTERN</a:t>
            </a:r>
          </a:p>
        </p:txBody>
      </p:sp>
      <p:sp>
        <p:nvSpPr>
          <p:cNvPr id="6" name="top-accent">
            <a:extLst xmlns:a="http://schemas.openxmlformats.org/drawingml/2006/main">
              <a:ext uri="{FF2B5EF4-FFF2-40B4-BE49-F238E27FC236}">
                <a16:creationId xmlns:a16="http://schemas.microsoft.com/office/drawing/2014/main" id="{E21D65FC-DD87-44D6-8BBA-6A0FB418DCD6}"/>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825CFF"/>
          </a:solidFill>
          <a:ln xmlns:a="http://schemas.openxmlformats.org/drawingml/2006/main" w="0">
            <a:noFill/>
          </a:ln>
        </p:spPr>
      </p:sp>
      <p:sp>
        <p:nvSpPr>
          <p:cNvPr id="7" name="footer-brand">
            <a:extLst xmlns:a="http://schemas.openxmlformats.org/drawingml/2006/main">
              <a:ext uri="{FF2B5EF4-FFF2-40B4-BE49-F238E27FC236}">
                <a16:creationId xmlns:a16="http://schemas.microsoft.com/office/drawing/2014/main" id="{AF1CA65F-C0DA-4BE8-8AE1-197DF800D729}"/>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8" name="footer-number">
            <a:extLst xmlns:a="http://schemas.openxmlformats.org/drawingml/2006/main">
              <a:ext uri="{FF2B5EF4-FFF2-40B4-BE49-F238E27FC236}">
                <a16:creationId xmlns:a16="http://schemas.microsoft.com/office/drawing/2014/main" id="{75E7E31E-908B-40BF-83DE-EAADAD59A118}"/>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12 / 24</a:t>
            </a:r>
          </a:p>
        </p:txBody>
      </p:sp>
    </p:spTree>
    <p:extLst>
      <p:ext uri="{BB962C8B-B14F-4D97-AF65-F5344CB8AC3E}">
        <p14:creationId xmlns:p14="http://schemas.microsoft.com/office/powerpoint/2010/main" val="839490249"/>
      </p:ext>
    </p:extLst>
  </p:cSld>
</p:sld>
</file>

<file path=ppt/slides/slide13.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8" name="slide-kicker">
            <a:extLst xmlns:a="http://schemas.openxmlformats.org/drawingml/2006/main">
              <a:ext uri="{FF2B5EF4-FFF2-40B4-BE49-F238E27FC236}">
                <a16:creationId xmlns:a16="http://schemas.microsoft.com/office/drawing/2014/main" id="{B9ACB477-2615-430E-9085-8307A87B03F8}"/>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11C7B6"/>
                </a:solidFill>
                <a:latin typeface="Arial"/>
                <a:ea typeface="Arial"/>
                <a:cs typeface="Arial"/>
              </a:defRPr>
            </a:pPr>
            <a:r>
              <a:rPr sz="1050" b="1">
                <a:solidFill>
                  <a:srgbClr val="11C7B6"/>
                </a:solidFill>
                <a:latin typeface="Arial"/>
                <a:ea typeface="Arial"/>
                <a:cs typeface="Arial"/>
              </a:rPr>
              <a:t>WACK / PRINCIPLE</a:t>
            </a:r>
          </a:p>
        </p:txBody>
      </p:sp>
      <p:sp>
        <p:nvSpPr>
          <p:cNvPr id="2" name="slide-title">
            <a:extLst xmlns:a="http://schemas.openxmlformats.org/drawingml/2006/main">
              <a:ext uri="{FF2B5EF4-FFF2-40B4-BE49-F238E27FC236}">
                <a16:creationId xmlns:a16="http://schemas.microsoft.com/office/drawing/2014/main" id="{9A6A6E56-1E04-4736-8FAA-3A14588135D3}"/>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3600" b="0">
                <a:solidFill>
                  <a:srgbClr val="F0F3F4"/>
                </a:solidFill>
                <a:latin typeface="Impact"/>
                <a:ea typeface="Impact"/>
                <a:cs typeface="Impact"/>
              </a:defRPr>
            </a:pPr>
            <a:r>
              <a:rPr sz="3600" b="0">
                <a:solidFill>
                  <a:srgbClr val="F0F3F4"/>
                </a:solidFill>
                <a:latin typeface="Impact"/>
                <a:ea typeface="Impact"/>
                <a:cs typeface="Impact"/>
              </a:rPr>
              <a:t>AN AOC IS NOT A RESPONSIBILITY MATRIX.</a:t>
            </a:r>
          </a:p>
        </p:txBody>
      </p:sp>
      <p:sp>
        <p:nvSpPr>
          <p:cNvPr id="3" name="body-mark-1">
            <a:extLst xmlns:a="http://schemas.openxmlformats.org/drawingml/2006/main">
              <a:ext uri="{FF2B5EF4-FFF2-40B4-BE49-F238E27FC236}">
                <a16:creationId xmlns:a16="http://schemas.microsoft.com/office/drawing/2014/main" id="{29AED34B-8BC9-437F-A144-D696708DEE4C}"/>
              </a:ext>
            </a:extLst>
          </p:cNvPr>
          <p:cNvSpPr>
            <a:spLocks xmlns:a="http://schemas.openxmlformats.org/drawingml/2006/main" noGrp="1"/>
          </p:cNvSpPr>
          <p:nvPr/>
        </p:nvSpPr>
        <p:spPr>
          <a:xfrm xmlns:a="http://schemas.openxmlformats.org/drawingml/2006/main">
            <a:off x="685800" y="2409825"/>
            <a:ext cx="95250" cy="363538"/>
          </a:xfrm>
          <a:prstGeom xmlns:a="http://schemas.openxmlformats.org/drawingml/2006/main" prst="rect">
            <a:avLst/>
          </a:prstGeom>
          <a:solidFill xmlns:a="http://schemas.openxmlformats.org/drawingml/2006/main">
            <a:srgbClr val="11C7B6"/>
          </a:solidFill>
          <a:ln xmlns:a="http://schemas.openxmlformats.org/drawingml/2006/main" w="0">
            <a:noFill/>
          </a:ln>
        </p:spPr>
      </p:sp>
      <p:sp>
        <p:nvSpPr>
          <p:cNvPr id="4" name="body-line-1">
            <a:extLst xmlns:a="http://schemas.openxmlformats.org/drawingml/2006/main">
              <a:ext uri="{FF2B5EF4-FFF2-40B4-BE49-F238E27FC236}">
                <a16:creationId xmlns:a16="http://schemas.microsoft.com/office/drawing/2014/main" id="{A0D9CFD7-9B32-4DCE-AD10-A655AD027414}"/>
              </a:ext>
            </a:extLst>
          </p:cNvPr>
          <p:cNvSpPr>
            <a:spLocks xmlns:a="http://schemas.openxmlformats.org/drawingml/2006/main" noGrp="1"/>
          </p:cNvSpPr>
          <p:nvPr/>
        </p:nvSpPr>
        <p:spPr>
          <a:xfrm xmlns:a="http://schemas.openxmlformats.org/drawingml/2006/main">
            <a:off x="1181100" y="2333625"/>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1">
                <a:solidFill>
                  <a:srgbClr val="F0F3F4"/>
                </a:solidFill>
                <a:latin typeface="Arial"/>
                <a:ea typeface="Arial"/>
                <a:cs typeface="Arial"/>
              </a:defRPr>
            </a:pPr>
            <a:r>
              <a:rPr sz="1800" b="1">
                <a:solidFill>
                  <a:srgbClr val="F0F3F4"/>
                </a:solidFill>
                <a:latin typeface="Arial"/>
                <a:ea typeface="Arial"/>
                <a:cs typeface="Arial"/>
              </a:rPr>
              <a:t>Provider activity</a:t>
            </a:r>
          </a:p>
        </p:txBody>
      </p:sp>
      <p:sp>
        <p:nvSpPr>
          <p:cNvPr id="5" name="body-mark-2">
            <a:extLst xmlns:a="http://schemas.openxmlformats.org/drawingml/2006/main">
              <a:ext uri="{FF2B5EF4-FFF2-40B4-BE49-F238E27FC236}">
                <a16:creationId xmlns:a16="http://schemas.microsoft.com/office/drawing/2014/main" id="{EDB2BB59-A51C-4626-9A04-67ADBEEA73DB}"/>
              </a:ext>
            </a:extLst>
          </p:cNvPr>
          <p:cNvSpPr>
            <a:spLocks xmlns:a="http://schemas.openxmlformats.org/drawingml/2006/main" noGrp="1"/>
          </p:cNvSpPr>
          <p:nvPr/>
        </p:nvSpPr>
        <p:spPr>
          <a:xfrm xmlns:a="http://schemas.openxmlformats.org/drawingml/2006/main">
            <a:off x="685800" y="3040062"/>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6" name="body-line-2">
            <a:extLst xmlns:a="http://schemas.openxmlformats.org/drawingml/2006/main">
              <a:ext uri="{FF2B5EF4-FFF2-40B4-BE49-F238E27FC236}">
                <a16:creationId xmlns:a16="http://schemas.microsoft.com/office/drawing/2014/main" id="{E5C83F3B-B314-4E67-B018-76A3B8CBFDF4}"/>
              </a:ext>
            </a:extLst>
          </p:cNvPr>
          <p:cNvSpPr>
            <a:spLocks xmlns:a="http://schemas.openxmlformats.org/drawingml/2006/main" noGrp="1"/>
          </p:cNvSpPr>
          <p:nvPr/>
        </p:nvSpPr>
        <p:spPr>
          <a:xfrm xmlns:a="http://schemas.openxmlformats.org/drawingml/2006/main">
            <a:off x="1181100" y="2963862"/>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Customer activity</a:t>
            </a:r>
          </a:p>
        </p:txBody>
      </p:sp>
      <p:sp>
        <p:nvSpPr>
          <p:cNvPr id="7" name="body-mark-3">
            <a:extLst xmlns:a="http://schemas.openxmlformats.org/drawingml/2006/main">
              <a:ext uri="{FF2B5EF4-FFF2-40B4-BE49-F238E27FC236}">
                <a16:creationId xmlns:a16="http://schemas.microsoft.com/office/drawing/2014/main" id="{FA1E53D2-8065-4CEB-B3F6-94C2A61E720B}"/>
              </a:ext>
            </a:extLst>
          </p:cNvPr>
          <p:cNvSpPr>
            <a:spLocks xmlns:a="http://schemas.openxmlformats.org/drawingml/2006/main" noGrp="1"/>
          </p:cNvSpPr>
          <p:nvPr/>
        </p:nvSpPr>
        <p:spPr>
          <a:xfrm xmlns:a="http://schemas.openxmlformats.org/drawingml/2006/main">
            <a:off x="685800" y="3670300"/>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8" name="body-line-3">
            <a:extLst xmlns:a="http://schemas.openxmlformats.org/drawingml/2006/main">
              <a:ext uri="{FF2B5EF4-FFF2-40B4-BE49-F238E27FC236}">
                <a16:creationId xmlns:a16="http://schemas.microsoft.com/office/drawing/2014/main" id="{74DF332C-BE7D-49A8-B582-742DCBE1E7AA}"/>
              </a:ext>
            </a:extLst>
          </p:cNvPr>
          <p:cNvSpPr>
            <a:spLocks xmlns:a="http://schemas.openxmlformats.org/drawingml/2006/main" noGrp="1"/>
          </p:cNvSpPr>
          <p:nvPr/>
        </p:nvSpPr>
        <p:spPr>
          <a:xfrm xmlns:a="http://schemas.openxmlformats.org/drawingml/2006/main">
            <a:off x="1181100" y="3594100"/>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Shared activity</a:t>
            </a:r>
          </a:p>
        </p:txBody>
      </p:sp>
      <p:sp>
        <p:nvSpPr>
          <p:cNvPr id="9" name="body-mark-4">
            <a:extLst xmlns:a="http://schemas.openxmlformats.org/drawingml/2006/main">
              <a:ext uri="{FF2B5EF4-FFF2-40B4-BE49-F238E27FC236}">
                <a16:creationId xmlns:a16="http://schemas.microsoft.com/office/drawing/2014/main" id="{CC5E1186-7C54-4B3B-B3FD-9EB163239EAE}"/>
              </a:ext>
            </a:extLst>
          </p:cNvPr>
          <p:cNvSpPr>
            <a:spLocks xmlns:a="http://schemas.openxmlformats.org/drawingml/2006/main" noGrp="1"/>
          </p:cNvSpPr>
          <p:nvPr/>
        </p:nvSpPr>
        <p:spPr>
          <a:xfrm xmlns:a="http://schemas.openxmlformats.org/drawingml/2006/main">
            <a:off x="685800" y="4300538"/>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0" name="body-line-4">
            <a:extLst xmlns:a="http://schemas.openxmlformats.org/drawingml/2006/main">
              <a:ext uri="{FF2B5EF4-FFF2-40B4-BE49-F238E27FC236}">
                <a16:creationId xmlns:a16="http://schemas.microsoft.com/office/drawing/2014/main" id="{E39826C8-BB6A-44A8-9E58-9E363A2EB38E}"/>
              </a:ext>
            </a:extLst>
          </p:cNvPr>
          <p:cNvSpPr>
            <a:spLocks xmlns:a="http://schemas.openxmlformats.org/drawingml/2006/main" noGrp="1"/>
          </p:cNvSpPr>
          <p:nvPr/>
        </p:nvSpPr>
        <p:spPr>
          <a:xfrm xmlns:a="http://schemas.openxmlformats.org/drawingml/2006/main">
            <a:off x="1181100" y="4224338"/>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Named owner</a:t>
            </a:r>
          </a:p>
        </p:txBody>
      </p:sp>
      <p:sp>
        <p:nvSpPr>
          <p:cNvPr id="11" name="body-mark-5">
            <a:extLst xmlns:a="http://schemas.openxmlformats.org/drawingml/2006/main">
              <a:ext uri="{FF2B5EF4-FFF2-40B4-BE49-F238E27FC236}">
                <a16:creationId xmlns:a16="http://schemas.microsoft.com/office/drawing/2014/main" id="{DD666CFD-8242-4C5C-B4C2-65F5DF2D3EE7}"/>
              </a:ext>
            </a:extLst>
          </p:cNvPr>
          <p:cNvSpPr>
            <a:spLocks xmlns:a="http://schemas.openxmlformats.org/drawingml/2006/main" noGrp="1"/>
          </p:cNvSpPr>
          <p:nvPr/>
        </p:nvSpPr>
        <p:spPr>
          <a:xfrm xmlns:a="http://schemas.openxmlformats.org/drawingml/2006/main">
            <a:off x="685800" y="4930775"/>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2" name="body-line-5">
            <a:extLst xmlns:a="http://schemas.openxmlformats.org/drawingml/2006/main">
              <a:ext uri="{FF2B5EF4-FFF2-40B4-BE49-F238E27FC236}">
                <a16:creationId xmlns:a16="http://schemas.microsoft.com/office/drawing/2014/main" id="{E47FAFC0-6B02-409E-8618-15828C91E3CC}"/>
              </a:ext>
            </a:extLst>
          </p:cNvPr>
          <p:cNvSpPr>
            <a:spLocks xmlns:a="http://schemas.openxmlformats.org/drawingml/2006/main" noGrp="1"/>
          </p:cNvSpPr>
          <p:nvPr/>
        </p:nvSpPr>
        <p:spPr>
          <a:xfrm xmlns:a="http://schemas.openxmlformats.org/drawingml/2006/main">
            <a:off x="1181100" y="4854575"/>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Expected evidence</a:t>
            </a:r>
          </a:p>
        </p:txBody>
      </p:sp>
      <p:sp>
        <p:nvSpPr>
          <p:cNvPr id="13" name="body-mark-6">
            <a:extLst xmlns:a="http://schemas.openxmlformats.org/drawingml/2006/main">
              <a:ext uri="{FF2B5EF4-FFF2-40B4-BE49-F238E27FC236}">
                <a16:creationId xmlns:a16="http://schemas.microsoft.com/office/drawing/2014/main" id="{663C5177-897E-4FA4-ACA1-0C449AEF444B}"/>
              </a:ext>
            </a:extLst>
          </p:cNvPr>
          <p:cNvSpPr>
            <a:spLocks xmlns:a="http://schemas.openxmlformats.org/drawingml/2006/main" noGrp="1"/>
          </p:cNvSpPr>
          <p:nvPr/>
        </p:nvSpPr>
        <p:spPr>
          <a:xfrm xmlns:a="http://schemas.openxmlformats.org/drawingml/2006/main">
            <a:off x="685800" y="5561012"/>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4" name="body-line-6">
            <a:extLst xmlns:a="http://schemas.openxmlformats.org/drawingml/2006/main">
              <a:ext uri="{FF2B5EF4-FFF2-40B4-BE49-F238E27FC236}">
                <a16:creationId xmlns:a16="http://schemas.microsoft.com/office/drawing/2014/main" id="{8E6CA796-634C-468B-AB27-E62EC8CF2057}"/>
              </a:ext>
            </a:extLst>
          </p:cNvPr>
          <p:cNvSpPr>
            <a:spLocks xmlns:a="http://schemas.openxmlformats.org/drawingml/2006/main" noGrp="1"/>
          </p:cNvSpPr>
          <p:nvPr/>
        </p:nvSpPr>
        <p:spPr>
          <a:xfrm xmlns:a="http://schemas.openxmlformats.org/drawingml/2006/main">
            <a:off x="1181100" y="5484812"/>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Escalation path</a:t>
            </a:r>
          </a:p>
        </p:txBody>
      </p:sp>
      <p:sp>
        <p:nvSpPr>
          <p:cNvPr id="15" name="top-accent">
            <a:extLst xmlns:a="http://schemas.openxmlformats.org/drawingml/2006/main">
              <a:ext uri="{FF2B5EF4-FFF2-40B4-BE49-F238E27FC236}">
                <a16:creationId xmlns:a16="http://schemas.microsoft.com/office/drawing/2014/main" id="{E69A66D6-D0B8-44B3-906F-A25FB18BF005}"/>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C7B6"/>
          </a:solidFill>
          <a:ln xmlns:a="http://schemas.openxmlformats.org/drawingml/2006/main" w="0">
            <a:noFill/>
          </a:ln>
        </p:spPr>
      </p:sp>
      <p:sp>
        <p:nvSpPr>
          <p:cNvPr id="16" name="footer-brand">
            <a:extLst xmlns:a="http://schemas.openxmlformats.org/drawingml/2006/main">
              <a:ext uri="{FF2B5EF4-FFF2-40B4-BE49-F238E27FC236}">
                <a16:creationId xmlns:a16="http://schemas.microsoft.com/office/drawing/2014/main" id="{298245E4-44DF-4BB3-974E-05B3DEB03BC3}"/>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17" name="footer-number">
            <a:extLst xmlns:a="http://schemas.openxmlformats.org/drawingml/2006/main">
              <a:ext uri="{FF2B5EF4-FFF2-40B4-BE49-F238E27FC236}">
                <a16:creationId xmlns:a16="http://schemas.microsoft.com/office/drawing/2014/main" id="{251BBFE4-89A3-4A73-8360-0D2ED99A556C}"/>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13 / 24</a:t>
            </a:r>
          </a:p>
        </p:txBody>
      </p:sp>
    </p:spTree>
    <p:extLst>
      <p:ext uri="{BB962C8B-B14F-4D97-AF65-F5344CB8AC3E}">
        <p14:creationId xmlns:p14="http://schemas.microsoft.com/office/powerpoint/2010/main" val="204571565"/>
      </p:ext>
    </p:extLst>
  </p:cSld>
</p:sld>
</file>

<file path=ppt/slides/slide14.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4" name="slide-kicker">
            <a:extLst xmlns:a="http://schemas.openxmlformats.org/drawingml/2006/main">
              <a:ext uri="{FF2B5EF4-FFF2-40B4-BE49-F238E27FC236}">
                <a16:creationId xmlns:a16="http://schemas.microsoft.com/office/drawing/2014/main" id="{4213469C-C254-43E2-B967-80202840BA52}"/>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B7E33D"/>
                </a:solidFill>
                <a:latin typeface="Arial"/>
                <a:ea typeface="Arial"/>
                <a:cs typeface="Arial"/>
              </a:defRPr>
            </a:pPr>
            <a:r>
              <a:rPr sz="1050" b="1">
                <a:solidFill>
                  <a:srgbClr val="B7E33D"/>
                </a:solidFill>
                <a:latin typeface="Arial"/>
                <a:ea typeface="Arial"/>
                <a:cs typeface="Arial"/>
              </a:rPr>
              <a:t>WACK / MODEL</a:t>
            </a:r>
          </a:p>
        </p:txBody>
      </p:sp>
      <p:sp>
        <p:nvSpPr>
          <p:cNvPr id="2" name="slide-title">
            <a:extLst xmlns:a="http://schemas.openxmlformats.org/drawingml/2006/main">
              <a:ext uri="{FF2B5EF4-FFF2-40B4-BE49-F238E27FC236}">
                <a16:creationId xmlns:a16="http://schemas.microsoft.com/office/drawing/2014/main" id="{E9034ABF-050F-4393-93FC-EAFFCF821A00}"/>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4050" b="0">
                <a:solidFill>
                  <a:srgbClr val="F0F3F4"/>
                </a:solidFill>
                <a:latin typeface="Impact"/>
                <a:ea typeface="Impact"/>
                <a:cs typeface="Impact"/>
              </a:defRPr>
            </a:pPr>
            <a:r>
              <a:rPr sz="4050" b="0">
                <a:solidFill>
                  <a:srgbClr val="F0F3F4"/>
                </a:solidFill>
                <a:latin typeface="Impact"/>
                <a:ea typeface="Impact"/>
                <a:cs typeface="Impact"/>
              </a:rPr>
              <a:t>WACK HAS MECHANICS.</a:t>
            </a:r>
          </a:p>
        </p:txBody>
      </p:sp>
      <p:sp>
        <p:nvSpPr>
          <p:cNvPr id="3" name="body-mark-1">
            <a:extLst xmlns:a="http://schemas.openxmlformats.org/drawingml/2006/main">
              <a:ext uri="{FF2B5EF4-FFF2-40B4-BE49-F238E27FC236}">
                <a16:creationId xmlns:a16="http://schemas.microsoft.com/office/drawing/2014/main" id="{54893FA0-6C57-4760-BBC6-1F783C7E871F}"/>
              </a:ext>
            </a:extLst>
          </p:cNvPr>
          <p:cNvSpPr>
            <a:spLocks xmlns:a="http://schemas.openxmlformats.org/drawingml/2006/main" noGrp="1"/>
          </p:cNvSpPr>
          <p:nvPr/>
        </p:nvSpPr>
        <p:spPr>
          <a:xfrm xmlns:a="http://schemas.openxmlformats.org/drawingml/2006/main">
            <a:off x="685800" y="2409825"/>
            <a:ext cx="95250" cy="533400"/>
          </a:xfrm>
          <a:prstGeom xmlns:a="http://schemas.openxmlformats.org/drawingml/2006/main" prst="rect">
            <a:avLst/>
          </a:prstGeom>
          <a:solidFill xmlns:a="http://schemas.openxmlformats.org/drawingml/2006/main">
            <a:srgbClr val="B7E33D"/>
          </a:solidFill>
          <a:ln xmlns:a="http://schemas.openxmlformats.org/drawingml/2006/main" w="0">
            <a:noFill/>
          </a:ln>
        </p:spPr>
      </p:sp>
      <p:sp>
        <p:nvSpPr>
          <p:cNvPr id="4" name="body-line-1">
            <a:extLst xmlns:a="http://schemas.openxmlformats.org/drawingml/2006/main">
              <a:ext uri="{FF2B5EF4-FFF2-40B4-BE49-F238E27FC236}">
                <a16:creationId xmlns:a16="http://schemas.microsoft.com/office/drawing/2014/main" id="{FE93DEAF-0B28-4AE6-A6D4-EFFB1080E289}"/>
              </a:ext>
            </a:extLst>
          </p:cNvPr>
          <p:cNvSpPr>
            <a:spLocks xmlns:a="http://schemas.openxmlformats.org/drawingml/2006/main" noGrp="1"/>
          </p:cNvSpPr>
          <p:nvPr/>
        </p:nvSpPr>
        <p:spPr>
          <a:xfrm xmlns:a="http://schemas.openxmlformats.org/drawingml/2006/main">
            <a:off x="1181100" y="23336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1">
                <a:solidFill>
                  <a:srgbClr val="F0F3F4"/>
                </a:solidFill>
                <a:latin typeface="Arial"/>
                <a:ea typeface="Arial"/>
                <a:cs typeface="Arial"/>
              </a:defRPr>
            </a:pPr>
            <a:r>
              <a:rPr sz="2175" b="1">
                <a:solidFill>
                  <a:srgbClr val="F0F3F4"/>
                </a:solidFill>
                <a:latin typeface="Arial"/>
                <a:ea typeface="Arial"/>
                <a:cs typeface="Arial"/>
              </a:rPr>
              <a:t>Gravity attracts new dependencies.</a:t>
            </a:r>
          </a:p>
        </p:txBody>
      </p:sp>
      <p:sp>
        <p:nvSpPr>
          <p:cNvPr id="5" name="body-mark-2">
            <a:extLst xmlns:a="http://schemas.openxmlformats.org/drawingml/2006/main">
              <a:ext uri="{FF2B5EF4-FFF2-40B4-BE49-F238E27FC236}">
                <a16:creationId xmlns:a16="http://schemas.microsoft.com/office/drawing/2014/main" id="{DB76BBAF-4325-4A81-BA59-6DBC01121D69}"/>
              </a:ext>
            </a:extLst>
          </p:cNvPr>
          <p:cNvSpPr>
            <a:spLocks xmlns:a="http://schemas.openxmlformats.org/drawingml/2006/main" noGrp="1"/>
          </p:cNvSpPr>
          <p:nvPr/>
        </p:nvSpPr>
        <p:spPr>
          <a:xfrm xmlns:a="http://schemas.openxmlformats.org/drawingml/2006/main">
            <a:off x="685800" y="32861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6" name="body-line-2">
            <a:extLst xmlns:a="http://schemas.openxmlformats.org/drawingml/2006/main">
              <a:ext uri="{FF2B5EF4-FFF2-40B4-BE49-F238E27FC236}">
                <a16:creationId xmlns:a16="http://schemas.microsoft.com/office/drawing/2014/main" id="{1FFA77DB-B5B0-4847-BB54-035DE2C48D56}"/>
              </a:ext>
            </a:extLst>
          </p:cNvPr>
          <p:cNvSpPr>
            <a:spLocks xmlns:a="http://schemas.openxmlformats.org/drawingml/2006/main" noGrp="1"/>
          </p:cNvSpPr>
          <p:nvPr/>
        </p:nvSpPr>
        <p:spPr>
          <a:xfrm xmlns:a="http://schemas.openxmlformats.org/drawingml/2006/main">
            <a:off x="1181100" y="32099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Propagation copies the workaround into templates and process.</a:t>
            </a:r>
          </a:p>
        </p:txBody>
      </p:sp>
      <p:sp>
        <p:nvSpPr>
          <p:cNvPr id="7" name="body-mark-3">
            <a:extLst xmlns:a="http://schemas.openxmlformats.org/drawingml/2006/main">
              <a:ext uri="{FF2B5EF4-FFF2-40B4-BE49-F238E27FC236}">
                <a16:creationId xmlns:a16="http://schemas.microsoft.com/office/drawing/2014/main" id="{6DCC2D6C-DC27-4359-ABC9-C4D57E563668}"/>
              </a:ext>
            </a:extLst>
          </p:cNvPr>
          <p:cNvSpPr>
            <a:spLocks xmlns:a="http://schemas.openxmlformats.org/drawingml/2006/main" noGrp="1"/>
          </p:cNvSpPr>
          <p:nvPr/>
        </p:nvSpPr>
        <p:spPr>
          <a:xfrm xmlns:a="http://schemas.openxmlformats.org/drawingml/2006/main">
            <a:off x="685800" y="41624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8" name="body-line-3">
            <a:extLst xmlns:a="http://schemas.openxmlformats.org/drawingml/2006/main">
              <a:ext uri="{FF2B5EF4-FFF2-40B4-BE49-F238E27FC236}">
                <a16:creationId xmlns:a16="http://schemas.microsoft.com/office/drawing/2014/main" id="{CEB41C72-2B33-4197-A36D-1003F5FB4AAF}"/>
              </a:ext>
            </a:extLst>
          </p:cNvPr>
          <p:cNvSpPr>
            <a:spLocks xmlns:a="http://schemas.openxmlformats.org/drawingml/2006/main" noGrp="1"/>
          </p:cNvSpPr>
          <p:nvPr/>
        </p:nvSpPr>
        <p:spPr>
          <a:xfrm xmlns:a="http://schemas.openxmlformats.org/drawingml/2006/main">
            <a:off x="1181100" y="40862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Radius expands the systems and claims affected.</a:t>
            </a:r>
          </a:p>
        </p:txBody>
      </p:sp>
      <p:sp>
        <p:nvSpPr>
          <p:cNvPr id="9" name="body-mark-4">
            <a:extLst xmlns:a="http://schemas.openxmlformats.org/drawingml/2006/main">
              <a:ext uri="{FF2B5EF4-FFF2-40B4-BE49-F238E27FC236}">
                <a16:creationId xmlns:a16="http://schemas.microsoft.com/office/drawing/2014/main" id="{F61C76A5-719A-4DF5-8DE2-77869CA14686}"/>
              </a:ext>
            </a:extLst>
          </p:cNvPr>
          <p:cNvSpPr>
            <a:spLocks xmlns:a="http://schemas.openxmlformats.org/drawingml/2006/main" noGrp="1"/>
          </p:cNvSpPr>
          <p:nvPr/>
        </p:nvSpPr>
        <p:spPr>
          <a:xfrm xmlns:a="http://schemas.openxmlformats.org/drawingml/2006/main">
            <a:off x="685800" y="50387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0" name="body-line-4">
            <a:extLst xmlns:a="http://schemas.openxmlformats.org/drawingml/2006/main">
              <a:ext uri="{FF2B5EF4-FFF2-40B4-BE49-F238E27FC236}">
                <a16:creationId xmlns:a16="http://schemas.microsoft.com/office/drawing/2014/main" id="{E406D5AA-7705-4607-B010-ED3AAB092BEE}"/>
              </a:ext>
            </a:extLst>
          </p:cNvPr>
          <p:cNvSpPr>
            <a:spLocks xmlns:a="http://schemas.openxmlformats.org/drawingml/2006/main" noGrp="1"/>
          </p:cNvSpPr>
          <p:nvPr/>
        </p:nvSpPr>
        <p:spPr>
          <a:xfrm xmlns:a="http://schemas.openxmlformats.org/drawingml/2006/main">
            <a:off x="1181100" y="49625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Tax appears as recurring explanation, testing, and evidence effort.</a:t>
            </a:r>
          </a:p>
        </p:txBody>
      </p:sp>
      <p:sp>
        <p:nvSpPr>
          <p:cNvPr id="11" name="top-accent">
            <a:extLst xmlns:a="http://schemas.openxmlformats.org/drawingml/2006/main">
              <a:ext uri="{FF2B5EF4-FFF2-40B4-BE49-F238E27FC236}">
                <a16:creationId xmlns:a16="http://schemas.microsoft.com/office/drawing/2014/main" id="{57041614-2D35-4D56-9E37-E3F8DD52639B}"/>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7E33D"/>
          </a:solidFill>
          <a:ln xmlns:a="http://schemas.openxmlformats.org/drawingml/2006/main" w="0">
            <a:noFill/>
          </a:ln>
        </p:spPr>
      </p:sp>
      <p:sp>
        <p:nvSpPr>
          <p:cNvPr id="12" name="footer-brand">
            <a:extLst xmlns:a="http://schemas.openxmlformats.org/drawingml/2006/main">
              <a:ext uri="{FF2B5EF4-FFF2-40B4-BE49-F238E27FC236}">
                <a16:creationId xmlns:a16="http://schemas.microsoft.com/office/drawing/2014/main" id="{7163EEAC-F34C-48F7-9C99-C54BC7B26BCA}"/>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13" name="footer-number">
            <a:extLst xmlns:a="http://schemas.openxmlformats.org/drawingml/2006/main">
              <a:ext uri="{FF2B5EF4-FFF2-40B4-BE49-F238E27FC236}">
                <a16:creationId xmlns:a16="http://schemas.microsoft.com/office/drawing/2014/main" id="{ED3FB611-F883-4EC7-931C-C27660AA7836}"/>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14 / 24</a:t>
            </a:r>
          </a:p>
        </p:txBody>
      </p:sp>
    </p:spTree>
    <p:extLst>
      <p:ext uri="{BB962C8B-B14F-4D97-AF65-F5344CB8AC3E}">
        <p14:creationId xmlns:p14="http://schemas.microsoft.com/office/powerpoint/2010/main" val="464886602"/>
      </p:ext>
    </p:extLst>
  </p:cSld>
</p:sld>
</file>

<file path=ppt/slides/slide15.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pic>
        <p:nvPicPr>
          <p:cNvPr id="9" name=""/>
          <p:cNvPicPr>
            <a:picLocks xmlns:a="http://schemas.openxmlformats.org/drawingml/2006/main" noChangeAspect="1"/>
          </p:cNvPicPr>
          <p:nvPr/>
        </p:nvPicPr>
        <p:blipFill>
          <a:blip xmlns:r="http://schemas.openxmlformats.org/officeDocument/2006/relationships" xmlns:a="http://schemas.openxmlformats.org/drawingml/2006/main" r:embed="R80a423e367c244b9"/>
          <a:srcRect xmlns:a="http://schemas.openxmlformats.org/drawingml/2006/main" l="22892" t="0" r="22892" b="0"/>
          <a:stretch xmlns:a="http://schemas.openxmlformats.org/drawingml/2006/main">
            <a:fillRect l="0" t="0" r="0" b="0"/>
          </a:stretch>
        </p:blipFill>
        <p:spPr>
          <a:xfrm xmlns:a="http://schemas.openxmlformats.org/drawingml/2006/main">
            <a:off x="6096000" y="76200"/>
            <a:ext cx="6096000" cy="6324600"/>
          </a:xfrm>
          <a:prstGeom xmlns:a="http://schemas.openxmlformats.org/drawingml/2006/main" prst="rect">
            <a:avLst/>
          </a:prstGeom>
        </p:spPr>
      </p:pic>
      <p:sp>
        <p:nvSpPr>
          <p:cNvPr id="2" name="case-copy-field">
            <a:extLst xmlns:a="http://schemas.openxmlformats.org/drawingml/2006/main">
              <a:ext uri="{FF2B5EF4-FFF2-40B4-BE49-F238E27FC236}">
                <a16:creationId xmlns:a16="http://schemas.microsoft.com/office/drawing/2014/main" id="{50C52031-FE05-4BB7-BACC-1D69C03E9078}"/>
              </a:ext>
            </a:extLst>
          </p:cNvPr>
          <p:cNvSpPr>
            <a:spLocks xmlns:a="http://schemas.openxmlformats.org/drawingml/2006/main" noGrp="1"/>
          </p:cNvSpPr>
          <p:nvPr/>
        </p:nvSpPr>
        <p:spPr>
          <a:xfrm xmlns:a="http://schemas.openxmlformats.org/drawingml/2006/main">
            <a:off x="0" y="76200"/>
            <a:ext cx="6705600" cy="6324600"/>
          </a:xfrm>
          <a:prstGeom xmlns:a="http://schemas.openxmlformats.org/drawingml/2006/main" prst="rect">
            <a:avLst/>
          </a:prstGeom>
          <a:solidFill xmlns:a="http://schemas.openxmlformats.org/drawingml/2006/main">
            <a:srgbClr val="071015"/>
          </a:solidFill>
          <a:ln xmlns:a="http://schemas.openxmlformats.org/drawingml/2006/main" w="0">
            <a:noFill/>
          </a:ln>
        </p:spPr>
      </p:sp>
      <p:sp>
        <p:nvSpPr>
          <p:cNvPr id="3" name="case-kicker">
            <a:extLst xmlns:a="http://schemas.openxmlformats.org/drawingml/2006/main">
              <a:ext uri="{FF2B5EF4-FFF2-40B4-BE49-F238E27FC236}">
                <a16:creationId xmlns:a16="http://schemas.microsoft.com/office/drawing/2014/main" id="{406DD058-F9BD-4B49-8A1A-C0B899F3976F}"/>
              </a:ext>
            </a:extLst>
          </p:cNvPr>
          <p:cNvSpPr>
            <a:spLocks xmlns:a="http://schemas.openxmlformats.org/drawingml/2006/main" noGrp="1"/>
          </p:cNvSpPr>
          <p:nvPr/>
        </p:nvSpPr>
        <p:spPr>
          <a:xfrm xmlns:a="http://schemas.openxmlformats.org/drawingml/2006/main">
            <a:off x="685800" y="685800"/>
            <a:ext cx="4762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200" b="1">
                <a:solidFill>
                  <a:srgbClr val="FF882B"/>
                </a:solidFill>
                <a:latin typeface="Arial"/>
                <a:ea typeface="Arial"/>
                <a:cs typeface="Arial"/>
              </a:defRPr>
            </a:pPr>
            <a:r>
              <a:rPr sz="1200" b="1">
                <a:solidFill>
                  <a:srgbClr val="FF882B"/>
                </a:solidFill>
                <a:latin typeface="Arial"/>
                <a:ea typeface="Arial"/>
                <a:cs typeface="Arial"/>
              </a:rPr>
              <a:t>CASE FILE 04 / EXCEPTION AS ARCHITECTURE</a:t>
            </a:r>
          </a:p>
        </p:txBody>
      </p:sp>
      <p:sp>
        <p:nvSpPr>
          <p:cNvPr id="4" name="case-title">
            <a:extLst xmlns:a="http://schemas.openxmlformats.org/drawingml/2006/main">
              <a:ext uri="{FF2B5EF4-FFF2-40B4-BE49-F238E27FC236}">
                <a16:creationId xmlns:a16="http://schemas.microsoft.com/office/drawing/2014/main" id="{C5632353-BEA0-4D64-8318-1BE3CD32418B}"/>
              </a:ext>
            </a:extLst>
          </p:cNvPr>
          <p:cNvSpPr>
            <a:spLocks xmlns:a="http://schemas.openxmlformats.org/drawingml/2006/main" noGrp="1"/>
          </p:cNvSpPr>
          <p:nvPr/>
        </p:nvSpPr>
        <p:spPr>
          <a:xfrm xmlns:a="http://schemas.openxmlformats.org/drawingml/2006/main">
            <a:off x="685800" y="1219200"/>
            <a:ext cx="5334000" cy="2952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4500" b="0">
                <a:solidFill>
                  <a:srgbClr val="F0F3F4"/>
                </a:solidFill>
                <a:latin typeface="Impact"/>
                <a:ea typeface="Impact"/>
                <a:cs typeface="Impact"/>
              </a:defRPr>
            </a:pPr>
            <a:r>
              <a:rPr sz="4500" b="0">
                <a:solidFill>
                  <a:srgbClr val="F0F3F4"/>
                </a:solidFill>
                <a:latin typeface="Impact"/>
                <a:ea typeface="Impact"/>
                <a:cs typeface="Impact"/>
              </a:rPr>
              <a:t>THE TEMPORARY RULE BECAME LOAD-BEARING.</a:t>
            </a:r>
          </a:p>
        </p:txBody>
      </p:sp>
      <p:sp>
        <p:nvSpPr>
          <p:cNvPr id="5" name="case-disclaimer">
            <a:extLst xmlns:a="http://schemas.openxmlformats.org/drawingml/2006/main">
              <a:ext uri="{FF2B5EF4-FFF2-40B4-BE49-F238E27FC236}">
                <a16:creationId xmlns:a16="http://schemas.microsoft.com/office/drawing/2014/main" id="{3FB9A92B-23E4-415C-9089-7BB359507452}"/>
              </a:ext>
            </a:extLst>
          </p:cNvPr>
          <p:cNvSpPr>
            <a:spLocks xmlns:a="http://schemas.openxmlformats.org/drawingml/2006/main" noGrp="1"/>
          </p:cNvSpPr>
          <p:nvPr/>
        </p:nvSpPr>
        <p:spPr>
          <a:xfrm xmlns:a="http://schemas.openxmlformats.org/drawingml/2006/main">
            <a:off x="685800" y="5219700"/>
            <a:ext cx="485775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125" b="1">
                <a:solidFill>
                  <a:srgbClr val="11C7B6"/>
                </a:solidFill>
                <a:latin typeface="Arial"/>
                <a:ea typeface="Arial"/>
                <a:cs typeface="Arial"/>
              </a:defRPr>
            </a:pPr>
            <a:r>
              <a:rPr sz="1125" b="1">
                <a:solidFill>
                  <a:srgbClr val="11C7B6"/>
                </a:solidFill>
                <a:latin typeface="Arial"/>
                <a:ea typeface="Arial"/>
                <a:cs typeface="Arial"/>
              </a:rPr>
              <a:t>FICTIONAL COMPOSITE / REAL PRACTITIONER PATTERN</a:t>
            </a:r>
          </a:p>
        </p:txBody>
      </p:sp>
      <p:sp>
        <p:nvSpPr>
          <p:cNvPr id="6" name="top-accent">
            <a:extLst xmlns:a="http://schemas.openxmlformats.org/drawingml/2006/main">
              <a:ext uri="{FF2B5EF4-FFF2-40B4-BE49-F238E27FC236}">
                <a16:creationId xmlns:a16="http://schemas.microsoft.com/office/drawing/2014/main" id="{2215AF70-78B6-4353-9416-DB694F8C65FF}"/>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F23B55"/>
          </a:solidFill>
          <a:ln xmlns:a="http://schemas.openxmlformats.org/drawingml/2006/main" w="0">
            <a:noFill/>
          </a:ln>
        </p:spPr>
      </p:sp>
      <p:sp>
        <p:nvSpPr>
          <p:cNvPr id="7" name="footer-brand">
            <a:extLst xmlns:a="http://schemas.openxmlformats.org/drawingml/2006/main">
              <a:ext uri="{FF2B5EF4-FFF2-40B4-BE49-F238E27FC236}">
                <a16:creationId xmlns:a16="http://schemas.microsoft.com/office/drawing/2014/main" id="{85926FE9-D2F3-44C8-99A3-2C213EB623FE}"/>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8" name="footer-number">
            <a:extLst xmlns:a="http://schemas.openxmlformats.org/drawingml/2006/main">
              <a:ext uri="{FF2B5EF4-FFF2-40B4-BE49-F238E27FC236}">
                <a16:creationId xmlns:a16="http://schemas.microsoft.com/office/drawing/2014/main" id="{76FEF165-BEA4-47BD-B129-EFAF82665901}"/>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15 / 24</a:t>
            </a:r>
          </a:p>
        </p:txBody>
      </p:sp>
    </p:spTree>
    <p:extLst>
      <p:ext uri="{BB962C8B-B14F-4D97-AF65-F5344CB8AC3E}">
        <p14:creationId xmlns:p14="http://schemas.microsoft.com/office/powerpoint/2010/main" val="1072807504"/>
      </p:ext>
    </p:extLst>
  </p:cSld>
</p:sld>
</file>

<file path=ppt/slides/slide16.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4" name="slide-kicker">
            <a:extLst xmlns:a="http://schemas.openxmlformats.org/drawingml/2006/main">
              <a:ext uri="{FF2B5EF4-FFF2-40B4-BE49-F238E27FC236}">
                <a16:creationId xmlns:a16="http://schemas.microsoft.com/office/drawing/2014/main" id="{7FBF19DC-2947-4F25-B9E7-8D41A1F5E09F}"/>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FF882B"/>
                </a:solidFill>
                <a:latin typeface="Arial"/>
                <a:ea typeface="Arial"/>
                <a:cs typeface="Arial"/>
              </a:defRPr>
            </a:pPr>
            <a:r>
              <a:rPr sz="1050" b="1">
                <a:solidFill>
                  <a:srgbClr val="FF882B"/>
                </a:solidFill>
                <a:latin typeface="Arial"/>
                <a:ea typeface="Arial"/>
                <a:cs typeface="Arial"/>
              </a:rPr>
              <a:t>WACK / EXERCISE</a:t>
            </a:r>
          </a:p>
        </p:txBody>
      </p:sp>
      <p:sp>
        <p:nvSpPr>
          <p:cNvPr id="2" name="slide-title">
            <a:extLst xmlns:a="http://schemas.openxmlformats.org/drawingml/2006/main">
              <a:ext uri="{FF2B5EF4-FFF2-40B4-BE49-F238E27FC236}">
                <a16:creationId xmlns:a16="http://schemas.microsoft.com/office/drawing/2014/main" id="{00E50B23-D429-4352-94BA-3FB0CB0A74E0}"/>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3150" b="0">
                <a:solidFill>
                  <a:srgbClr val="F0F3F4"/>
                </a:solidFill>
                <a:latin typeface="Impact"/>
                <a:ea typeface="Impact"/>
                <a:cs typeface="Impact"/>
              </a:defRPr>
            </a:pPr>
            <a:r>
              <a:rPr sz="3150" b="0">
                <a:solidFill>
                  <a:srgbClr val="F0F3F4"/>
                </a:solidFill>
                <a:latin typeface="Impact"/>
                <a:ea typeface="Impact"/>
                <a:cs typeface="Impact"/>
              </a:rPr>
              <a:t>CHOOSE ONE RELATIONSHIP THAT MAKES PEOPLE SAY: IT'S COMPLICATED.</a:t>
            </a:r>
          </a:p>
        </p:txBody>
      </p:sp>
      <p:sp>
        <p:nvSpPr>
          <p:cNvPr id="3" name="body-mark-1">
            <a:extLst xmlns:a="http://schemas.openxmlformats.org/drawingml/2006/main">
              <a:ext uri="{FF2B5EF4-FFF2-40B4-BE49-F238E27FC236}">
                <a16:creationId xmlns:a16="http://schemas.microsoft.com/office/drawing/2014/main" id="{E013F95C-8060-4549-95A6-FA7EC3D59ECB}"/>
              </a:ext>
            </a:extLst>
          </p:cNvPr>
          <p:cNvSpPr>
            <a:spLocks xmlns:a="http://schemas.openxmlformats.org/drawingml/2006/main" noGrp="1"/>
          </p:cNvSpPr>
          <p:nvPr/>
        </p:nvSpPr>
        <p:spPr>
          <a:xfrm xmlns:a="http://schemas.openxmlformats.org/drawingml/2006/main">
            <a:off x="685800" y="2409825"/>
            <a:ext cx="95250" cy="533400"/>
          </a:xfrm>
          <a:prstGeom xmlns:a="http://schemas.openxmlformats.org/drawingml/2006/main" prst="rect">
            <a:avLst/>
          </a:prstGeom>
          <a:solidFill xmlns:a="http://schemas.openxmlformats.org/drawingml/2006/main">
            <a:srgbClr val="FF882B"/>
          </a:solidFill>
          <a:ln xmlns:a="http://schemas.openxmlformats.org/drawingml/2006/main" w="0">
            <a:noFill/>
          </a:ln>
        </p:spPr>
      </p:sp>
      <p:sp>
        <p:nvSpPr>
          <p:cNvPr id="4" name="body-line-1">
            <a:extLst xmlns:a="http://schemas.openxmlformats.org/drawingml/2006/main">
              <a:ext uri="{FF2B5EF4-FFF2-40B4-BE49-F238E27FC236}">
                <a16:creationId xmlns:a16="http://schemas.microsoft.com/office/drawing/2014/main" id="{191E9583-3CB1-46F8-8CD7-E284D00FE721}"/>
              </a:ext>
            </a:extLst>
          </p:cNvPr>
          <p:cNvSpPr>
            <a:spLocks xmlns:a="http://schemas.openxmlformats.org/drawingml/2006/main" noGrp="1"/>
          </p:cNvSpPr>
          <p:nvPr/>
        </p:nvSpPr>
        <p:spPr>
          <a:xfrm xmlns:a="http://schemas.openxmlformats.org/drawingml/2006/main">
            <a:off x="1181100" y="23336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1">
                <a:solidFill>
                  <a:srgbClr val="F0F3F4"/>
                </a:solidFill>
                <a:latin typeface="Arial"/>
                <a:ea typeface="Arial"/>
                <a:cs typeface="Arial"/>
              </a:defRPr>
            </a:pPr>
            <a:r>
              <a:rPr sz="2175" b="1">
                <a:solidFill>
                  <a:srgbClr val="F0F3F4"/>
                </a:solidFill>
                <a:latin typeface="Arial"/>
                <a:ea typeface="Arial"/>
                <a:cs typeface="Arial"/>
              </a:rPr>
              <a:t>A management path</a:t>
            </a:r>
          </a:p>
        </p:txBody>
      </p:sp>
      <p:sp>
        <p:nvSpPr>
          <p:cNvPr id="5" name="body-mark-2">
            <a:extLst xmlns:a="http://schemas.openxmlformats.org/drawingml/2006/main">
              <a:ext uri="{FF2B5EF4-FFF2-40B4-BE49-F238E27FC236}">
                <a16:creationId xmlns:a16="http://schemas.microsoft.com/office/drawing/2014/main" id="{C7A94AEC-F928-4485-948F-815FFB295F04}"/>
              </a:ext>
            </a:extLst>
          </p:cNvPr>
          <p:cNvSpPr>
            <a:spLocks xmlns:a="http://schemas.openxmlformats.org/drawingml/2006/main" noGrp="1"/>
          </p:cNvSpPr>
          <p:nvPr/>
        </p:nvSpPr>
        <p:spPr>
          <a:xfrm xmlns:a="http://schemas.openxmlformats.org/drawingml/2006/main">
            <a:off x="685800" y="32861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6" name="body-line-2">
            <a:extLst xmlns:a="http://schemas.openxmlformats.org/drawingml/2006/main">
              <a:ext uri="{FF2B5EF4-FFF2-40B4-BE49-F238E27FC236}">
                <a16:creationId xmlns:a16="http://schemas.microsoft.com/office/drawing/2014/main" id="{7533F1C1-2DDA-4621-89AF-2561A0D61BB2}"/>
              </a:ext>
            </a:extLst>
          </p:cNvPr>
          <p:cNvSpPr>
            <a:spLocks xmlns:a="http://schemas.openxmlformats.org/drawingml/2006/main" noGrp="1"/>
          </p:cNvSpPr>
          <p:nvPr/>
        </p:nvSpPr>
        <p:spPr>
          <a:xfrm xmlns:a="http://schemas.openxmlformats.org/drawingml/2006/main">
            <a:off x="1181100" y="32099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A provider dependency</a:t>
            </a:r>
          </a:p>
        </p:txBody>
      </p:sp>
      <p:sp>
        <p:nvSpPr>
          <p:cNvPr id="7" name="body-mark-3">
            <a:extLst xmlns:a="http://schemas.openxmlformats.org/drawingml/2006/main">
              <a:ext uri="{FF2B5EF4-FFF2-40B4-BE49-F238E27FC236}">
                <a16:creationId xmlns:a16="http://schemas.microsoft.com/office/drawing/2014/main" id="{C5652ABA-392F-4726-B785-4C0078B6CF69}"/>
              </a:ext>
            </a:extLst>
          </p:cNvPr>
          <p:cNvSpPr>
            <a:spLocks xmlns:a="http://schemas.openxmlformats.org/drawingml/2006/main" noGrp="1"/>
          </p:cNvSpPr>
          <p:nvPr/>
        </p:nvSpPr>
        <p:spPr>
          <a:xfrm xmlns:a="http://schemas.openxmlformats.org/drawingml/2006/main">
            <a:off x="685800" y="41624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8" name="body-line-3">
            <a:extLst xmlns:a="http://schemas.openxmlformats.org/drawingml/2006/main">
              <a:ext uri="{FF2B5EF4-FFF2-40B4-BE49-F238E27FC236}">
                <a16:creationId xmlns:a16="http://schemas.microsoft.com/office/drawing/2014/main" id="{DEBE7412-9042-49E7-860C-5CCF2EB22484}"/>
              </a:ext>
            </a:extLst>
          </p:cNvPr>
          <p:cNvSpPr>
            <a:spLocks xmlns:a="http://schemas.openxmlformats.org/drawingml/2006/main" noGrp="1"/>
          </p:cNvSpPr>
          <p:nvPr/>
        </p:nvSpPr>
        <p:spPr>
          <a:xfrm xmlns:a="http://schemas.openxmlformats.org/drawingml/2006/main">
            <a:off x="1181100" y="40862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A long-lived exception</a:t>
            </a:r>
          </a:p>
        </p:txBody>
      </p:sp>
      <p:sp>
        <p:nvSpPr>
          <p:cNvPr id="9" name="body-mark-4">
            <a:extLst xmlns:a="http://schemas.openxmlformats.org/drawingml/2006/main">
              <a:ext uri="{FF2B5EF4-FFF2-40B4-BE49-F238E27FC236}">
                <a16:creationId xmlns:a16="http://schemas.microsoft.com/office/drawing/2014/main" id="{0D785994-9CAC-4471-953B-3236808A06EF}"/>
              </a:ext>
            </a:extLst>
          </p:cNvPr>
          <p:cNvSpPr>
            <a:spLocks xmlns:a="http://schemas.openxmlformats.org/drawingml/2006/main" noGrp="1"/>
          </p:cNvSpPr>
          <p:nvPr/>
        </p:nvSpPr>
        <p:spPr>
          <a:xfrm xmlns:a="http://schemas.openxmlformats.org/drawingml/2006/main">
            <a:off x="685800" y="50387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0" name="body-line-4">
            <a:extLst xmlns:a="http://schemas.openxmlformats.org/drawingml/2006/main">
              <a:ext uri="{FF2B5EF4-FFF2-40B4-BE49-F238E27FC236}">
                <a16:creationId xmlns:a16="http://schemas.microsoft.com/office/drawing/2014/main" id="{21BC2962-03C5-4EA2-AD90-38628A9A95FA}"/>
              </a:ext>
            </a:extLst>
          </p:cNvPr>
          <p:cNvSpPr>
            <a:spLocks xmlns:a="http://schemas.openxmlformats.org/drawingml/2006/main" noGrp="1"/>
          </p:cNvSpPr>
          <p:nvPr/>
        </p:nvSpPr>
        <p:spPr>
          <a:xfrm xmlns:a="http://schemas.openxmlformats.org/drawingml/2006/main">
            <a:off x="1181100" y="49625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A reused evidence artifact</a:t>
            </a:r>
          </a:p>
        </p:txBody>
      </p:sp>
      <p:sp>
        <p:nvSpPr>
          <p:cNvPr id="11" name="top-accent">
            <a:extLst xmlns:a="http://schemas.openxmlformats.org/drawingml/2006/main">
              <a:ext uri="{FF2B5EF4-FFF2-40B4-BE49-F238E27FC236}">
                <a16:creationId xmlns:a16="http://schemas.microsoft.com/office/drawing/2014/main" id="{8C81C8E0-9D8D-443C-9562-35ED96777D4C}"/>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FF882B"/>
          </a:solidFill>
          <a:ln xmlns:a="http://schemas.openxmlformats.org/drawingml/2006/main" w="0">
            <a:noFill/>
          </a:ln>
        </p:spPr>
      </p:sp>
      <p:sp>
        <p:nvSpPr>
          <p:cNvPr id="12" name="footer-brand">
            <a:extLst xmlns:a="http://schemas.openxmlformats.org/drawingml/2006/main">
              <a:ext uri="{FF2B5EF4-FFF2-40B4-BE49-F238E27FC236}">
                <a16:creationId xmlns:a16="http://schemas.microsoft.com/office/drawing/2014/main" id="{84D6AA9A-7EC1-4202-A474-73FF1FE4E46E}"/>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13" name="footer-number">
            <a:extLst xmlns:a="http://schemas.openxmlformats.org/drawingml/2006/main">
              <a:ext uri="{FF2B5EF4-FFF2-40B4-BE49-F238E27FC236}">
                <a16:creationId xmlns:a16="http://schemas.microsoft.com/office/drawing/2014/main" id="{D51F5DB6-B8D0-4086-8218-569DE6F0AA8D}"/>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16 / 24</a:t>
            </a:r>
          </a:p>
        </p:txBody>
      </p:sp>
    </p:spTree>
    <p:extLst>
      <p:ext uri="{BB962C8B-B14F-4D97-AF65-F5344CB8AC3E}">
        <p14:creationId xmlns:p14="http://schemas.microsoft.com/office/powerpoint/2010/main" val="1800069249"/>
      </p:ext>
    </p:extLst>
  </p:cSld>
</p:sld>
</file>

<file path=ppt/slides/slide17.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2" name="slide-kicker">
            <a:extLst xmlns:a="http://schemas.openxmlformats.org/drawingml/2006/main">
              <a:ext uri="{FF2B5EF4-FFF2-40B4-BE49-F238E27FC236}">
                <a16:creationId xmlns:a16="http://schemas.microsoft.com/office/drawing/2014/main" id="{359C21BC-DC3A-4CC3-BBB5-1057F1FA4748}"/>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825CFF"/>
                </a:solidFill>
                <a:latin typeface="Arial"/>
                <a:ea typeface="Arial"/>
                <a:cs typeface="Arial"/>
              </a:defRPr>
            </a:pPr>
            <a:r>
              <a:rPr sz="1050" b="1">
                <a:solidFill>
                  <a:srgbClr val="825CFF"/>
                </a:solidFill>
                <a:latin typeface="Arial"/>
                <a:ea typeface="Arial"/>
                <a:cs typeface="Arial"/>
              </a:rPr>
              <a:t>WACK / METHOD</a:t>
            </a:r>
          </a:p>
        </p:txBody>
      </p:sp>
      <p:sp>
        <p:nvSpPr>
          <p:cNvPr id="2" name="slide-title">
            <a:extLst xmlns:a="http://schemas.openxmlformats.org/drawingml/2006/main">
              <a:ext uri="{FF2B5EF4-FFF2-40B4-BE49-F238E27FC236}">
                <a16:creationId xmlns:a16="http://schemas.microsoft.com/office/drawing/2014/main" id="{DB2847F8-50C1-49CD-BE6A-B2DF5706EF75}"/>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4050" b="0">
                <a:solidFill>
                  <a:srgbClr val="F0F3F4"/>
                </a:solidFill>
                <a:latin typeface="Impact"/>
                <a:ea typeface="Impact"/>
                <a:cs typeface="Impact"/>
              </a:defRPr>
            </a:pPr>
            <a:r>
              <a:rPr sz="4050" b="0">
                <a:solidFill>
                  <a:srgbClr val="F0F3F4"/>
                </a:solidFill>
                <a:latin typeface="Impact"/>
                <a:ea typeface="Impact"/>
                <a:cs typeface="Impact"/>
              </a:rPr>
              <a:t>01 / FIND THE WACK</a:t>
            </a:r>
          </a:p>
        </p:txBody>
      </p:sp>
      <p:sp>
        <p:nvSpPr>
          <p:cNvPr id="3" name="body-mark-1">
            <a:extLst xmlns:a="http://schemas.openxmlformats.org/drawingml/2006/main">
              <a:ext uri="{FF2B5EF4-FFF2-40B4-BE49-F238E27FC236}">
                <a16:creationId xmlns:a16="http://schemas.microsoft.com/office/drawing/2014/main" id="{25700A5B-AEF5-40F6-A1CE-E88EA5E1A0E1}"/>
              </a:ext>
            </a:extLst>
          </p:cNvPr>
          <p:cNvSpPr>
            <a:spLocks xmlns:a="http://schemas.openxmlformats.org/drawingml/2006/main" noGrp="1"/>
          </p:cNvSpPr>
          <p:nvPr/>
        </p:nvSpPr>
        <p:spPr>
          <a:xfrm xmlns:a="http://schemas.openxmlformats.org/drawingml/2006/main">
            <a:off x="685800" y="2600325"/>
            <a:ext cx="95250" cy="533400"/>
          </a:xfrm>
          <a:prstGeom xmlns:a="http://schemas.openxmlformats.org/drawingml/2006/main" prst="rect">
            <a:avLst/>
          </a:prstGeom>
          <a:solidFill xmlns:a="http://schemas.openxmlformats.org/drawingml/2006/main">
            <a:srgbClr val="825CFF"/>
          </a:solidFill>
          <a:ln xmlns:a="http://schemas.openxmlformats.org/drawingml/2006/main" w="0">
            <a:noFill/>
          </a:ln>
        </p:spPr>
      </p:sp>
      <p:sp>
        <p:nvSpPr>
          <p:cNvPr id="4" name="body-line-1">
            <a:extLst xmlns:a="http://schemas.openxmlformats.org/drawingml/2006/main">
              <a:ext uri="{FF2B5EF4-FFF2-40B4-BE49-F238E27FC236}">
                <a16:creationId xmlns:a16="http://schemas.microsoft.com/office/drawing/2014/main" id="{F35A5D74-55A0-4BF6-AB80-AF1933FDD65D}"/>
              </a:ext>
            </a:extLst>
          </p:cNvPr>
          <p:cNvSpPr>
            <a:spLocks xmlns:a="http://schemas.openxmlformats.org/drawingml/2006/main" noGrp="1"/>
          </p:cNvSpPr>
          <p:nvPr/>
        </p:nvSpPr>
        <p:spPr>
          <a:xfrm xmlns:a="http://schemas.openxmlformats.org/drawingml/2006/main">
            <a:off x="1181100" y="25241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1">
                <a:solidFill>
                  <a:srgbClr val="F0F3F4"/>
                </a:solidFill>
                <a:latin typeface="Arial"/>
                <a:ea typeface="Arial"/>
                <a:cs typeface="Arial"/>
              </a:defRPr>
            </a:pPr>
            <a:r>
              <a:rPr sz="2175" b="1">
                <a:solidFill>
                  <a:srgbClr val="F0F3F4"/>
                </a:solidFill>
                <a:latin typeface="Arial"/>
                <a:ea typeface="Arial"/>
                <a:cs typeface="Arial"/>
              </a:rPr>
              <a:t>Observe one real workflow.</a:t>
            </a:r>
          </a:p>
        </p:txBody>
      </p:sp>
      <p:sp>
        <p:nvSpPr>
          <p:cNvPr id="5" name="body-mark-2">
            <a:extLst xmlns:a="http://schemas.openxmlformats.org/drawingml/2006/main">
              <a:ext uri="{FF2B5EF4-FFF2-40B4-BE49-F238E27FC236}">
                <a16:creationId xmlns:a16="http://schemas.microsoft.com/office/drawing/2014/main" id="{89E7A871-33FE-4D6D-ABAE-5F89892AE15E}"/>
              </a:ext>
            </a:extLst>
          </p:cNvPr>
          <p:cNvSpPr>
            <a:spLocks xmlns:a="http://schemas.openxmlformats.org/drawingml/2006/main" noGrp="1"/>
          </p:cNvSpPr>
          <p:nvPr/>
        </p:nvSpPr>
        <p:spPr>
          <a:xfrm xmlns:a="http://schemas.openxmlformats.org/drawingml/2006/main">
            <a:off x="685800" y="34766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6" name="body-line-2">
            <a:extLst xmlns:a="http://schemas.openxmlformats.org/drawingml/2006/main">
              <a:ext uri="{FF2B5EF4-FFF2-40B4-BE49-F238E27FC236}">
                <a16:creationId xmlns:a16="http://schemas.microsoft.com/office/drawing/2014/main" id="{2B9033A0-5AEE-4E96-BE69-DE80F7C84AF7}"/>
              </a:ext>
            </a:extLst>
          </p:cNvPr>
          <p:cNvSpPr>
            <a:spLocks xmlns:a="http://schemas.openxmlformats.org/drawingml/2006/main" noGrp="1"/>
          </p:cNvSpPr>
          <p:nvPr/>
        </p:nvSpPr>
        <p:spPr>
          <a:xfrm xmlns:a="http://schemas.openxmlformats.org/drawingml/2006/main">
            <a:off x="1181100" y="34004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Separate facts from labels.</a:t>
            </a:r>
          </a:p>
        </p:txBody>
      </p:sp>
      <p:sp>
        <p:nvSpPr>
          <p:cNvPr id="7" name="body-mark-3">
            <a:extLst xmlns:a="http://schemas.openxmlformats.org/drawingml/2006/main">
              <a:ext uri="{FF2B5EF4-FFF2-40B4-BE49-F238E27FC236}">
                <a16:creationId xmlns:a16="http://schemas.microsoft.com/office/drawing/2014/main" id="{3D7BB900-4739-416B-ABFB-ECCA3B6381F5}"/>
              </a:ext>
            </a:extLst>
          </p:cNvPr>
          <p:cNvSpPr>
            <a:spLocks xmlns:a="http://schemas.openxmlformats.org/drawingml/2006/main" noGrp="1"/>
          </p:cNvSpPr>
          <p:nvPr/>
        </p:nvSpPr>
        <p:spPr>
          <a:xfrm xmlns:a="http://schemas.openxmlformats.org/drawingml/2006/main">
            <a:off x="685800" y="43529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8" name="body-line-3">
            <a:extLst xmlns:a="http://schemas.openxmlformats.org/drawingml/2006/main">
              <a:ext uri="{FF2B5EF4-FFF2-40B4-BE49-F238E27FC236}">
                <a16:creationId xmlns:a16="http://schemas.microsoft.com/office/drawing/2014/main" id="{C4AEB565-1639-41F3-8AAF-F82DA17692B9}"/>
              </a:ext>
            </a:extLst>
          </p:cNvPr>
          <p:cNvSpPr>
            <a:spLocks xmlns:a="http://schemas.openxmlformats.org/drawingml/2006/main" noGrp="1"/>
          </p:cNvSpPr>
          <p:nvPr/>
        </p:nvSpPr>
        <p:spPr>
          <a:xfrm xmlns:a="http://schemas.openxmlformats.org/drawingml/2006/main">
            <a:off x="1181100" y="42767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Mark what the current explanation leaves unanswered.</a:t>
            </a:r>
          </a:p>
        </p:txBody>
      </p:sp>
      <p:sp>
        <p:nvSpPr>
          <p:cNvPr id="9" name="top-accent">
            <a:extLst xmlns:a="http://schemas.openxmlformats.org/drawingml/2006/main">
              <a:ext uri="{FF2B5EF4-FFF2-40B4-BE49-F238E27FC236}">
                <a16:creationId xmlns:a16="http://schemas.microsoft.com/office/drawing/2014/main" id="{3C454D42-6B08-42C2-B82C-13821B2420A4}"/>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825CFF"/>
          </a:solidFill>
          <a:ln xmlns:a="http://schemas.openxmlformats.org/drawingml/2006/main" w="0">
            <a:noFill/>
          </a:ln>
        </p:spPr>
      </p:sp>
      <p:sp>
        <p:nvSpPr>
          <p:cNvPr id="10" name="footer-brand">
            <a:extLst xmlns:a="http://schemas.openxmlformats.org/drawingml/2006/main">
              <a:ext uri="{FF2B5EF4-FFF2-40B4-BE49-F238E27FC236}">
                <a16:creationId xmlns:a16="http://schemas.microsoft.com/office/drawing/2014/main" id="{012539F3-5F0B-4AF9-BEBA-583AA32240B8}"/>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11" name="footer-number">
            <a:extLst xmlns:a="http://schemas.openxmlformats.org/drawingml/2006/main">
              <a:ext uri="{FF2B5EF4-FFF2-40B4-BE49-F238E27FC236}">
                <a16:creationId xmlns:a16="http://schemas.microsoft.com/office/drawing/2014/main" id="{1B252BD1-05DF-4197-87B9-24CE80130833}"/>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17 / 24</a:t>
            </a:r>
          </a:p>
        </p:txBody>
      </p:sp>
    </p:spTree>
    <p:extLst>
      <p:ext uri="{BB962C8B-B14F-4D97-AF65-F5344CB8AC3E}">
        <p14:creationId xmlns:p14="http://schemas.microsoft.com/office/powerpoint/2010/main" val="82691262"/>
      </p:ext>
    </p:extLst>
  </p:cSld>
</p:sld>
</file>

<file path=ppt/slides/slide18.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2" name="slide-kicker">
            <a:extLst xmlns:a="http://schemas.openxmlformats.org/drawingml/2006/main">
              <a:ext uri="{FF2B5EF4-FFF2-40B4-BE49-F238E27FC236}">
                <a16:creationId xmlns:a16="http://schemas.microsoft.com/office/drawing/2014/main" id="{B8C2F33B-949A-4B0E-8623-289B81A32870}"/>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11C7B6"/>
                </a:solidFill>
                <a:latin typeface="Arial"/>
                <a:ea typeface="Arial"/>
                <a:cs typeface="Arial"/>
              </a:defRPr>
            </a:pPr>
            <a:r>
              <a:rPr sz="1050" b="1">
                <a:solidFill>
                  <a:srgbClr val="11C7B6"/>
                </a:solidFill>
                <a:latin typeface="Arial"/>
                <a:ea typeface="Arial"/>
                <a:cs typeface="Arial"/>
              </a:rPr>
              <a:t>WACK / METHOD</a:t>
            </a:r>
          </a:p>
        </p:txBody>
      </p:sp>
      <p:sp>
        <p:nvSpPr>
          <p:cNvPr id="2" name="slide-title">
            <a:extLst xmlns:a="http://schemas.openxmlformats.org/drawingml/2006/main">
              <a:ext uri="{FF2B5EF4-FFF2-40B4-BE49-F238E27FC236}">
                <a16:creationId xmlns:a16="http://schemas.microsoft.com/office/drawing/2014/main" id="{DF242AC2-F90C-46ED-9779-2C1659DFDC69}"/>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4050" b="0">
                <a:solidFill>
                  <a:srgbClr val="F0F3F4"/>
                </a:solidFill>
                <a:latin typeface="Impact"/>
                <a:ea typeface="Impact"/>
                <a:cs typeface="Impact"/>
              </a:defRPr>
            </a:pPr>
            <a:r>
              <a:rPr sz="4050" b="0">
                <a:solidFill>
                  <a:srgbClr val="F0F3F4"/>
                </a:solidFill>
                <a:latin typeface="Impact"/>
                <a:ea typeface="Impact"/>
                <a:cs typeface="Impact"/>
              </a:rPr>
              <a:t>02 / MAP THE WACK</a:t>
            </a:r>
          </a:p>
        </p:txBody>
      </p:sp>
      <p:sp>
        <p:nvSpPr>
          <p:cNvPr id="3" name="body-mark-1">
            <a:extLst xmlns:a="http://schemas.openxmlformats.org/drawingml/2006/main">
              <a:ext uri="{FF2B5EF4-FFF2-40B4-BE49-F238E27FC236}">
                <a16:creationId xmlns:a16="http://schemas.microsoft.com/office/drawing/2014/main" id="{B92E1690-7E11-4710-B67B-874B0F4C39F0}"/>
              </a:ext>
            </a:extLst>
          </p:cNvPr>
          <p:cNvSpPr>
            <a:spLocks xmlns:a="http://schemas.openxmlformats.org/drawingml/2006/main" noGrp="1"/>
          </p:cNvSpPr>
          <p:nvPr/>
        </p:nvSpPr>
        <p:spPr>
          <a:xfrm xmlns:a="http://schemas.openxmlformats.org/drawingml/2006/main">
            <a:off x="685800" y="2600325"/>
            <a:ext cx="95250" cy="533400"/>
          </a:xfrm>
          <a:prstGeom xmlns:a="http://schemas.openxmlformats.org/drawingml/2006/main" prst="rect">
            <a:avLst/>
          </a:prstGeom>
          <a:solidFill xmlns:a="http://schemas.openxmlformats.org/drawingml/2006/main">
            <a:srgbClr val="11C7B6"/>
          </a:solidFill>
          <a:ln xmlns:a="http://schemas.openxmlformats.org/drawingml/2006/main" w="0">
            <a:noFill/>
          </a:ln>
        </p:spPr>
      </p:sp>
      <p:sp>
        <p:nvSpPr>
          <p:cNvPr id="4" name="body-line-1">
            <a:extLst xmlns:a="http://schemas.openxmlformats.org/drawingml/2006/main">
              <a:ext uri="{FF2B5EF4-FFF2-40B4-BE49-F238E27FC236}">
                <a16:creationId xmlns:a16="http://schemas.microsoft.com/office/drawing/2014/main" id="{F5332E60-7482-46A3-A1FF-487C675FF763}"/>
              </a:ext>
            </a:extLst>
          </p:cNvPr>
          <p:cNvSpPr>
            <a:spLocks xmlns:a="http://schemas.openxmlformats.org/drawingml/2006/main" noGrp="1"/>
          </p:cNvSpPr>
          <p:nvPr/>
        </p:nvSpPr>
        <p:spPr>
          <a:xfrm xmlns:a="http://schemas.openxmlformats.org/drawingml/2006/main">
            <a:off x="1181100" y="25241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1">
                <a:solidFill>
                  <a:srgbClr val="F0F3F4"/>
                </a:solidFill>
                <a:latin typeface="Arial"/>
                <a:ea typeface="Arial"/>
                <a:cs typeface="Arial"/>
              </a:defRPr>
            </a:pPr>
            <a:r>
              <a:rPr sz="2175" b="1">
                <a:solidFill>
                  <a:srgbClr val="F0F3F4"/>
                </a:solidFill>
                <a:latin typeface="Arial"/>
                <a:ea typeface="Arial"/>
                <a:cs typeface="Arial"/>
              </a:rPr>
              <a:t>What touches what?</a:t>
            </a:r>
          </a:p>
        </p:txBody>
      </p:sp>
      <p:sp>
        <p:nvSpPr>
          <p:cNvPr id="5" name="body-mark-2">
            <a:extLst xmlns:a="http://schemas.openxmlformats.org/drawingml/2006/main">
              <a:ext uri="{FF2B5EF4-FFF2-40B4-BE49-F238E27FC236}">
                <a16:creationId xmlns:a16="http://schemas.microsoft.com/office/drawing/2014/main" id="{A5EF39F3-EE5F-4A38-AD0D-322EAFA19742}"/>
              </a:ext>
            </a:extLst>
          </p:cNvPr>
          <p:cNvSpPr>
            <a:spLocks xmlns:a="http://schemas.openxmlformats.org/drawingml/2006/main" noGrp="1"/>
          </p:cNvSpPr>
          <p:nvPr/>
        </p:nvSpPr>
        <p:spPr>
          <a:xfrm xmlns:a="http://schemas.openxmlformats.org/drawingml/2006/main">
            <a:off x="685800" y="34766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6" name="body-line-2">
            <a:extLst xmlns:a="http://schemas.openxmlformats.org/drawingml/2006/main">
              <a:ext uri="{FF2B5EF4-FFF2-40B4-BE49-F238E27FC236}">
                <a16:creationId xmlns:a16="http://schemas.microsoft.com/office/drawing/2014/main" id="{0D97D0BE-2081-40B7-90AC-E22F6CE917AB}"/>
              </a:ext>
            </a:extLst>
          </p:cNvPr>
          <p:cNvSpPr>
            <a:spLocks xmlns:a="http://schemas.openxmlformats.org/drawingml/2006/main" noGrp="1"/>
          </p:cNvSpPr>
          <p:nvPr/>
        </p:nvSpPr>
        <p:spPr>
          <a:xfrm xmlns:a="http://schemas.openxmlformats.org/drawingml/2006/main">
            <a:off x="1181100" y="34004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Which identities and paths make it possible?</a:t>
            </a:r>
          </a:p>
        </p:txBody>
      </p:sp>
      <p:sp>
        <p:nvSpPr>
          <p:cNvPr id="7" name="body-mark-3">
            <a:extLst xmlns:a="http://schemas.openxmlformats.org/drawingml/2006/main">
              <a:ext uri="{FF2B5EF4-FFF2-40B4-BE49-F238E27FC236}">
                <a16:creationId xmlns:a16="http://schemas.microsoft.com/office/drawing/2014/main" id="{759803FA-64EF-49E6-8681-C7B4ABE5F3C9}"/>
              </a:ext>
            </a:extLst>
          </p:cNvPr>
          <p:cNvSpPr>
            <a:spLocks xmlns:a="http://schemas.openxmlformats.org/drawingml/2006/main" noGrp="1"/>
          </p:cNvSpPr>
          <p:nvPr/>
        </p:nvSpPr>
        <p:spPr>
          <a:xfrm xmlns:a="http://schemas.openxmlformats.org/drawingml/2006/main">
            <a:off x="685800" y="43529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8" name="body-line-3">
            <a:extLst xmlns:a="http://schemas.openxmlformats.org/drawingml/2006/main">
              <a:ext uri="{FF2B5EF4-FFF2-40B4-BE49-F238E27FC236}">
                <a16:creationId xmlns:a16="http://schemas.microsoft.com/office/drawing/2014/main" id="{09E92768-2DE8-4A05-B235-4B0E509BA7AA}"/>
              </a:ext>
            </a:extLst>
          </p:cNvPr>
          <p:cNvSpPr>
            <a:spLocks xmlns:a="http://schemas.openxmlformats.org/drawingml/2006/main" noGrp="1"/>
          </p:cNvSpPr>
          <p:nvPr/>
        </p:nvSpPr>
        <p:spPr>
          <a:xfrm xmlns:a="http://schemas.openxmlformats.org/drawingml/2006/main">
            <a:off x="1181100" y="42767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Where do technical and human handoffs occur?</a:t>
            </a:r>
          </a:p>
        </p:txBody>
      </p:sp>
      <p:sp>
        <p:nvSpPr>
          <p:cNvPr id="9" name="top-accent">
            <a:extLst xmlns:a="http://schemas.openxmlformats.org/drawingml/2006/main">
              <a:ext uri="{FF2B5EF4-FFF2-40B4-BE49-F238E27FC236}">
                <a16:creationId xmlns:a16="http://schemas.microsoft.com/office/drawing/2014/main" id="{6706C703-65E6-4EB6-9F0F-1A3A713FB010}"/>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C7B6"/>
          </a:solidFill>
          <a:ln xmlns:a="http://schemas.openxmlformats.org/drawingml/2006/main" w="0">
            <a:noFill/>
          </a:ln>
        </p:spPr>
      </p:sp>
      <p:sp>
        <p:nvSpPr>
          <p:cNvPr id="10" name="footer-brand">
            <a:extLst xmlns:a="http://schemas.openxmlformats.org/drawingml/2006/main">
              <a:ext uri="{FF2B5EF4-FFF2-40B4-BE49-F238E27FC236}">
                <a16:creationId xmlns:a16="http://schemas.microsoft.com/office/drawing/2014/main" id="{7F5C77D7-319B-4C65-BA22-3DB823A699E4}"/>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11" name="footer-number">
            <a:extLst xmlns:a="http://schemas.openxmlformats.org/drawingml/2006/main">
              <a:ext uri="{FF2B5EF4-FFF2-40B4-BE49-F238E27FC236}">
                <a16:creationId xmlns:a16="http://schemas.microsoft.com/office/drawing/2014/main" id="{CDC4ADB7-A6CE-40FB-9A34-5BFC894C5D9D}"/>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18 / 24</a:t>
            </a:r>
          </a:p>
        </p:txBody>
      </p:sp>
    </p:spTree>
    <p:extLst>
      <p:ext uri="{BB962C8B-B14F-4D97-AF65-F5344CB8AC3E}">
        <p14:creationId xmlns:p14="http://schemas.microsoft.com/office/powerpoint/2010/main" val="1554441317"/>
      </p:ext>
    </p:extLst>
  </p:cSld>
</p:sld>
</file>

<file path=ppt/slides/slide19.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2" name="slide-kicker">
            <a:extLst xmlns:a="http://schemas.openxmlformats.org/drawingml/2006/main">
              <a:ext uri="{FF2B5EF4-FFF2-40B4-BE49-F238E27FC236}">
                <a16:creationId xmlns:a16="http://schemas.microsoft.com/office/drawing/2014/main" id="{210D23F5-8401-4839-9078-35EC456D9D43}"/>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B7E33D"/>
                </a:solidFill>
                <a:latin typeface="Arial"/>
                <a:ea typeface="Arial"/>
                <a:cs typeface="Arial"/>
              </a:defRPr>
            </a:pPr>
            <a:r>
              <a:rPr sz="1050" b="1">
                <a:solidFill>
                  <a:srgbClr val="B7E33D"/>
                </a:solidFill>
                <a:latin typeface="Arial"/>
                <a:ea typeface="Arial"/>
                <a:cs typeface="Arial"/>
              </a:rPr>
              <a:t>WACK / METHOD</a:t>
            </a:r>
          </a:p>
        </p:txBody>
      </p:sp>
      <p:sp>
        <p:nvSpPr>
          <p:cNvPr id="2" name="slide-title">
            <a:extLst xmlns:a="http://schemas.openxmlformats.org/drawingml/2006/main">
              <a:ext uri="{FF2B5EF4-FFF2-40B4-BE49-F238E27FC236}">
                <a16:creationId xmlns:a16="http://schemas.microsoft.com/office/drawing/2014/main" id="{51CD38C2-DCEB-4502-BA8C-E834ED07294B}"/>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4050" b="0">
                <a:solidFill>
                  <a:srgbClr val="F0F3F4"/>
                </a:solidFill>
                <a:latin typeface="Impact"/>
                <a:ea typeface="Impact"/>
                <a:cs typeface="Impact"/>
              </a:defRPr>
            </a:pPr>
            <a:r>
              <a:rPr sz="4050" b="0">
                <a:solidFill>
                  <a:srgbClr val="F0F3F4"/>
                </a:solidFill>
                <a:latin typeface="Impact"/>
                <a:ea typeface="Impact"/>
                <a:cs typeface="Impact"/>
              </a:rPr>
              <a:t>03 / EXPLAIN THE WACK</a:t>
            </a:r>
          </a:p>
        </p:txBody>
      </p:sp>
      <p:sp>
        <p:nvSpPr>
          <p:cNvPr id="3" name="body-mark-1">
            <a:extLst xmlns:a="http://schemas.openxmlformats.org/drawingml/2006/main">
              <a:ext uri="{FF2B5EF4-FFF2-40B4-BE49-F238E27FC236}">
                <a16:creationId xmlns:a16="http://schemas.microsoft.com/office/drawing/2014/main" id="{697E27D2-834C-47B1-B68D-3C66604036C9}"/>
              </a:ext>
            </a:extLst>
          </p:cNvPr>
          <p:cNvSpPr>
            <a:spLocks xmlns:a="http://schemas.openxmlformats.org/drawingml/2006/main" noGrp="1"/>
          </p:cNvSpPr>
          <p:nvPr/>
        </p:nvSpPr>
        <p:spPr>
          <a:xfrm xmlns:a="http://schemas.openxmlformats.org/drawingml/2006/main">
            <a:off x="685800" y="2600325"/>
            <a:ext cx="95250" cy="533400"/>
          </a:xfrm>
          <a:prstGeom xmlns:a="http://schemas.openxmlformats.org/drawingml/2006/main" prst="rect">
            <a:avLst/>
          </a:prstGeom>
          <a:solidFill xmlns:a="http://schemas.openxmlformats.org/drawingml/2006/main">
            <a:srgbClr val="B7E33D"/>
          </a:solidFill>
          <a:ln xmlns:a="http://schemas.openxmlformats.org/drawingml/2006/main" w="0">
            <a:noFill/>
          </a:ln>
        </p:spPr>
      </p:sp>
      <p:sp>
        <p:nvSpPr>
          <p:cNvPr id="4" name="body-line-1">
            <a:extLst xmlns:a="http://schemas.openxmlformats.org/drawingml/2006/main">
              <a:ext uri="{FF2B5EF4-FFF2-40B4-BE49-F238E27FC236}">
                <a16:creationId xmlns:a16="http://schemas.microsoft.com/office/drawing/2014/main" id="{E824F345-641F-4CD6-AE80-C53A5569C4C1}"/>
              </a:ext>
            </a:extLst>
          </p:cNvPr>
          <p:cNvSpPr>
            <a:spLocks xmlns:a="http://schemas.openxmlformats.org/drawingml/2006/main" noGrp="1"/>
          </p:cNvSpPr>
          <p:nvPr/>
        </p:nvSpPr>
        <p:spPr>
          <a:xfrm xmlns:a="http://schemas.openxmlformats.org/drawingml/2006/main">
            <a:off x="1181100" y="25241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1">
                <a:solidFill>
                  <a:srgbClr val="F0F3F4"/>
                </a:solidFill>
                <a:latin typeface="Arial"/>
                <a:ea typeface="Arial"/>
                <a:cs typeface="Arial"/>
              </a:defRPr>
            </a:pPr>
            <a:r>
              <a:rPr sz="2175" b="1">
                <a:solidFill>
                  <a:srgbClr val="F0F3F4"/>
                </a:solidFill>
                <a:latin typeface="Arial"/>
                <a:ea typeface="Arial"/>
                <a:cs typeface="Arial"/>
              </a:rPr>
              <a:t>Why does the relationship exist today?</a:t>
            </a:r>
          </a:p>
        </p:txBody>
      </p:sp>
      <p:sp>
        <p:nvSpPr>
          <p:cNvPr id="5" name="body-mark-2">
            <a:extLst xmlns:a="http://schemas.openxmlformats.org/drawingml/2006/main">
              <a:ext uri="{FF2B5EF4-FFF2-40B4-BE49-F238E27FC236}">
                <a16:creationId xmlns:a16="http://schemas.microsoft.com/office/drawing/2014/main" id="{39C639C8-CB87-4C12-BC1C-072B1817EC52}"/>
              </a:ext>
            </a:extLst>
          </p:cNvPr>
          <p:cNvSpPr>
            <a:spLocks xmlns:a="http://schemas.openxmlformats.org/drawingml/2006/main" noGrp="1"/>
          </p:cNvSpPr>
          <p:nvPr/>
        </p:nvSpPr>
        <p:spPr>
          <a:xfrm xmlns:a="http://schemas.openxmlformats.org/drawingml/2006/main">
            <a:off x="685800" y="34766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6" name="body-line-2">
            <a:extLst xmlns:a="http://schemas.openxmlformats.org/drawingml/2006/main">
              <a:ext uri="{FF2B5EF4-FFF2-40B4-BE49-F238E27FC236}">
                <a16:creationId xmlns:a16="http://schemas.microsoft.com/office/drawing/2014/main" id="{0BEAAC2A-B827-4716-93B9-6EE10DC69DFE}"/>
              </a:ext>
            </a:extLst>
          </p:cNvPr>
          <p:cNvSpPr>
            <a:spLocks xmlns:a="http://schemas.openxmlformats.org/drawingml/2006/main" noGrp="1"/>
          </p:cNvSpPr>
          <p:nvPr/>
        </p:nvSpPr>
        <p:spPr>
          <a:xfrm xmlns:a="http://schemas.openxmlformats.org/drawingml/2006/main">
            <a:off x="1181100" y="34004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Who owns the system, path, rationale, and next decision?</a:t>
            </a:r>
          </a:p>
        </p:txBody>
      </p:sp>
      <p:sp>
        <p:nvSpPr>
          <p:cNvPr id="7" name="body-mark-3">
            <a:extLst xmlns:a="http://schemas.openxmlformats.org/drawingml/2006/main">
              <a:ext uri="{FF2B5EF4-FFF2-40B4-BE49-F238E27FC236}">
                <a16:creationId xmlns:a16="http://schemas.microsoft.com/office/drawing/2014/main" id="{EEB689AB-67AE-46BA-AC71-A4B810F37A55}"/>
              </a:ext>
            </a:extLst>
          </p:cNvPr>
          <p:cNvSpPr>
            <a:spLocks xmlns:a="http://schemas.openxmlformats.org/drawingml/2006/main" noGrp="1"/>
          </p:cNvSpPr>
          <p:nvPr/>
        </p:nvSpPr>
        <p:spPr>
          <a:xfrm xmlns:a="http://schemas.openxmlformats.org/drawingml/2006/main">
            <a:off x="685800" y="43529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8" name="body-line-3">
            <a:extLst xmlns:a="http://schemas.openxmlformats.org/drawingml/2006/main">
              <a:ext uri="{FF2B5EF4-FFF2-40B4-BE49-F238E27FC236}">
                <a16:creationId xmlns:a16="http://schemas.microsoft.com/office/drawing/2014/main" id="{06AD671E-F50E-4499-A4F5-FD474B9D62E6}"/>
              </a:ext>
            </a:extLst>
          </p:cNvPr>
          <p:cNvSpPr>
            <a:spLocks xmlns:a="http://schemas.openxmlformats.org/drawingml/2006/main" noGrp="1"/>
          </p:cNvSpPr>
          <p:nvPr/>
        </p:nvSpPr>
        <p:spPr>
          <a:xfrm xmlns:a="http://schemas.openxmlformats.org/drawingml/2006/main">
            <a:off x="1181100" y="42767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Which claim depends on it?</a:t>
            </a:r>
          </a:p>
        </p:txBody>
      </p:sp>
      <p:sp>
        <p:nvSpPr>
          <p:cNvPr id="9" name="top-accent">
            <a:extLst xmlns:a="http://schemas.openxmlformats.org/drawingml/2006/main">
              <a:ext uri="{FF2B5EF4-FFF2-40B4-BE49-F238E27FC236}">
                <a16:creationId xmlns:a16="http://schemas.microsoft.com/office/drawing/2014/main" id="{583B8C9F-7752-400D-B939-D5C6075972A4}"/>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7E33D"/>
          </a:solidFill>
          <a:ln xmlns:a="http://schemas.openxmlformats.org/drawingml/2006/main" w="0">
            <a:noFill/>
          </a:ln>
        </p:spPr>
      </p:sp>
      <p:sp>
        <p:nvSpPr>
          <p:cNvPr id="10" name="footer-brand">
            <a:extLst xmlns:a="http://schemas.openxmlformats.org/drawingml/2006/main">
              <a:ext uri="{FF2B5EF4-FFF2-40B4-BE49-F238E27FC236}">
                <a16:creationId xmlns:a16="http://schemas.microsoft.com/office/drawing/2014/main" id="{4CFBD610-D225-42EE-8F93-D9D84BF8DBE8}"/>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11" name="footer-number">
            <a:extLst xmlns:a="http://schemas.openxmlformats.org/drawingml/2006/main">
              <a:ext uri="{FF2B5EF4-FFF2-40B4-BE49-F238E27FC236}">
                <a16:creationId xmlns:a16="http://schemas.microsoft.com/office/drawing/2014/main" id="{7B0A678D-7608-47A6-A7A5-74E41087F47A}"/>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19 / 24</a:t>
            </a:r>
          </a:p>
        </p:txBody>
      </p:sp>
    </p:spTree>
    <p:extLst>
      <p:ext uri="{BB962C8B-B14F-4D97-AF65-F5344CB8AC3E}">
        <p14:creationId xmlns:p14="http://schemas.microsoft.com/office/powerpoint/2010/main" val="1425124120"/>
      </p:ext>
    </p:extLst>
  </p:cSld>
</p:sld>
</file>

<file path=ppt/slides/slide2.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8" name="slide-kicker">
            <a:extLst xmlns:a="http://schemas.openxmlformats.org/drawingml/2006/main">
              <a:ext uri="{FF2B5EF4-FFF2-40B4-BE49-F238E27FC236}">
                <a16:creationId xmlns:a16="http://schemas.microsoft.com/office/drawing/2014/main" id="{080F20F8-1C20-46C4-AA3B-77B2FECD4334}"/>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825CFF"/>
                </a:solidFill>
                <a:latin typeface="Arial"/>
                <a:ea typeface="Arial"/>
                <a:cs typeface="Arial"/>
              </a:defRPr>
            </a:pPr>
            <a:r>
              <a:rPr sz="1050" b="1">
                <a:solidFill>
                  <a:srgbClr val="825CFF"/>
                </a:solidFill>
                <a:latin typeface="Arial"/>
                <a:ea typeface="Arial"/>
                <a:cs typeface="Arial"/>
              </a:rPr>
              <a:t>WACK / QUOTE</a:t>
            </a:r>
          </a:p>
        </p:txBody>
      </p:sp>
      <p:sp>
        <p:nvSpPr>
          <p:cNvPr id="2" name="slide-title">
            <a:extLst xmlns:a="http://schemas.openxmlformats.org/drawingml/2006/main">
              <a:ext uri="{FF2B5EF4-FFF2-40B4-BE49-F238E27FC236}">
                <a16:creationId xmlns:a16="http://schemas.microsoft.com/office/drawing/2014/main" id="{D5F6B9A7-FCEC-4A7A-A036-B9EFD8516C46}"/>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3600" b="0">
                <a:solidFill>
                  <a:srgbClr val="F0F3F4"/>
                </a:solidFill>
                <a:latin typeface="Impact"/>
                <a:ea typeface="Impact"/>
                <a:cs typeface="Impact"/>
              </a:defRPr>
            </a:pPr>
            <a:r>
              <a:rPr sz="3600" b="0">
                <a:solidFill>
                  <a:srgbClr val="F0F3F4"/>
                </a:solidFill>
                <a:latin typeface="Impact"/>
                <a:ea typeface="Impact"/>
                <a:cs typeface="Impact"/>
              </a:rPr>
              <a:t>ONE WEIRD THING IS A FINDING.</a:t>
            </a:r>
          </a:p>
        </p:txBody>
      </p:sp>
      <p:sp>
        <p:nvSpPr>
          <p:cNvPr id="3" name="quote-rule">
            <a:extLst xmlns:a="http://schemas.openxmlformats.org/drawingml/2006/main">
              <a:ext uri="{FF2B5EF4-FFF2-40B4-BE49-F238E27FC236}">
                <a16:creationId xmlns:a16="http://schemas.microsoft.com/office/drawing/2014/main" id="{3664C466-B752-49E8-BBEE-6242F9E7EDEA}"/>
              </a:ext>
            </a:extLst>
          </p:cNvPr>
          <p:cNvSpPr>
            <a:spLocks xmlns:a="http://schemas.openxmlformats.org/drawingml/2006/main" noGrp="1"/>
          </p:cNvSpPr>
          <p:nvPr/>
        </p:nvSpPr>
        <p:spPr>
          <a:xfrm xmlns:a="http://schemas.openxmlformats.org/drawingml/2006/main">
            <a:off x="685800" y="2476500"/>
            <a:ext cx="114300" cy="2476500"/>
          </a:xfrm>
          <a:prstGeom xmlns:a="http://schemas.openxmlformats.org/drawingml/2006/main" prst="rect">
            <a:avLst/>
          </a:prstGeom>
          <a:solidFill xmlns:a="http://schemas.openxmlformats.org/drawingml/2006/main">
            <a:srgbClr val="FF882B"/>
          </a:solidFill>
          <a:ln xmlns:a="http://schemas.openxmlformats.org/drawingml/2006/main" w="0">
            <a:noFill/>
          </a:ln>
        </p:spPr>
      </p:sp>
      <p:sp>
        <p:nvSpPr>
          <p:cNvPr id="4" name="quote-copy">
            <a:extLst xmlns:a="http://schemas.openxmlformats.org/drawingml/2006/main">
              <a:ext uri="{FF2B5EF4-FFF2-40B4-BE49-F238E27FC236}">
                <a16:creationId xmlns:a16="http://schemas.microsoft.com/office/drawing/2014/main" id="{E46AA85E-6C24-4156-B495-9E61F529E004}"/>
              </a:ext>
            </a:extLst>
          </p:cNvPr>
          <p:cNvSpPr>
            <a:spLocks xmlns:a="http://schemas.openxmlformats.org/drawingml/2006/main" noGrp="1"/>
          </p:cNvSpPr>
          <p:nvPr/>
        </p:nvSpPr>
        <p:spPr>
          <a:xfrm xmlns:a="http://schemas.openxmlformats.org/drawingml/2006/main">
            <a:off x="1143000" y="2476500"/>
            <a:ext cx="9525000" cy="2286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3525" b="0">
                <a:solidFill>
                  <a:srgbClr val="F0F3F4"/>
                </a:solidFill>
                <a:latin typeface="Impact"/>
                <a:ea typeface="Impact"/>
                <a:cs typeface="Impact"/>
              </a:defRPr>
            </a:pPr>
            <a:r>
              <a:rPr sz="3525" b="0">
                <a:solidFill>
                  <a:srgbClr val="F0F3F4"/>
                </a:solidFill>
                <a:latin typeface="Impact"/>
                <a:ea typeface="Impact"/>
                <a:cs typeface="Impact"/>
              </a:rPr>
              <a:t>Three weird things deserve a diagram.</a:t>
            </a:r>
          </a:p>
          <a:p xmlns:a="http://schemas.openxmlformats.org/drawingml/2006/main">
            <a:pPr algn="l">
              <a:defRPr sz="3525" b="0">
                <a:solidFill>
                  <a:srgbClr val="F0F3F4"/>
                </a:solidFill>
                <a:latin typeface="Impact"/>
                <a:ea typeface="Impact"/>
                <a:cs typeface="Impact"/>
              </a:defRPr>
            </a:pPr>
            <a:r>
              <a:rPr sz="3525" b="0">
                <a:solidFill>
                  <a:srgbClr val="F0F3F4"/>
                </a:solidFill>
                <a:latin typeface="Impact"/>
                <a:ea typeface="Impact"/>
                <a:cs typeface="Impact"/>
              </a:rPr>
              <a:t>Five weird things are probably architecture.</a:t>
            </a:r>
          </a:p>
        </p:txBody>
      </p:sp>
      <p:sp>
        <p:nvSpPr>
          <p:cNvPr id="5" name="top-accent">
            <a:extLst xmlns:a="http://schemas.openxmlformats.org/drawingml/2006/main">
              <a:ext uri="{FF2B5EF4-FFF2-40B4-BE49-F238E27FC236}">
                <a16:creationId xmlns:a16="http://schemas.microsoft.com/office/drawing/2014/main" id="{AD846152-C957-47AB-A088-DCCF46015391}"/>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825CFF"/>
          </a:solidFill>
          <a:ln xmlns:a="http://schemas.openxmlformats.org/drawingml/2006/main" w="0">
            <a:noFill/>
          </a:ln>
        </p:spPr>
      </p:sp>
      <p:sp>
        <p:nvSpPr>
          <p:cNvPr id="6" name="footer-brand">
            <a:extLst xmlns:a="http://schemas.openxmlformats.org/drawingml/2006/main">
              <a:ext uri="{FF2B5EF4-FFF2-40B4-BE49-F238E27FC236}">
                <a16:creationId xmlns:a16="http://schemas.microsoft.com/office/drawing/2014/main" id="{F4C2663F-AB28-4485-A0D3-D92E54F009BA}"/>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7" name="footer-number">
            <a:extLst xmlns:a="http://schemas.openxmlformats.org/drawingml/2006/main">
              <a:ext uri="{FF2B5EF4-FFF2-40B4-BE49-F238E27FC236}">
                <a16:creationId xmlns:a16="http://schemas.microsoft.com/office/drawing/2014/main" id="{013DCF1A-316F-44F3-A248-F36812AE3A30}"/>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02 / 24</a:t>
            </a:r>
          </a:p>
        </p:txBody>
      </p:sp>
    </p:spTree>
    <p:extLst>
      <p:ext uri="{BB962C8B-B14F-4D97-AF65-F5344CB8AC3E}">
        <p14:creationId xmlns:p14="http://schemas.microsoft.com/office/powerpoint/2010/main" val="129691732"/>
      </p:ext>
    </p:extLst>
  </p:cSld>
</p:sld>
</file>

<file path=ppt/slides/slide20.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4" name="slide-kicker">
            <a:extLst xmlns:a="http://schemas.openxmlformats.org/drawingml/2006/main">
              <a:ext uri="{FF2B5EF4-FFF2-40B4-BE49-F238E27FC236}">
                <a16:creationId xmlns:a16="http://schemas.microsoft.com/office/drawing/2014/main" id="{AE898036-28C0-46A8-89C1-CAF4758D5916}"/>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F23B55"/>
                </a:solidFill>
                <a:latin typeface="Arial"/>
                <a:ea typeface="Arial"/>
                <a:cs typeface="Arial"/>
              </a:defRPr>
            </a:pPr>
            <a:r>
              <a:rPr sz="1050" b="1">
                <a:solidFill>
                  <a:srgbClr val="F23B55"/>
                </a:solidFill>
                <a:latin typeface="Arial"/>
                <a:ea typeface="Arial"/>
                <a:cs typeface="Arial"/>
              </a:rPr>
              <a:t>WACK / METHOD</a:t>
            </a:r>
          </a:p>
        </p:txBody>
      </p:sp>
      <p:sp>
        <p:nvSpPr>
          <p:cNvPr id="2" name="slide-title">
            <a:extLst xmlns:a="http://schemas.openxmlformats.org/drawingml/2006/main">
              <a:ext uri="{FF2B5EF4-FFF2-40B4-BE49-F238E27FC236}">
                <a16:creationId xmlns:a16="http://schemas.microsoft.com/office/drawing/2014/main" id="{F7B1F495-D0B5-4444-B903-DED215B0D9A1}"/>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4050" b="0">
                <a:solidFill>
                  <a:srgbClr val="F0F3F4"/>
                </a:solidFill>
                <a:latin typeface="Impact"/>
                <a:ea typeface="Impact"/>
                <a:cs typeface="Impact"/>
              </a:defRPr>
            </a:pPr>
            <a:r>
              <a:rPr sz="4050" b="0">
                <a:solidFill>
                  <a:srgbClr val="F0F3F4"/>
                </a:solidFill>
                <a:latin typeface="Impact"/>
                <a:ea typeface="Impact"/>
                <a:cs typeface="Impact"/>
              </a:rPr>
              <a:t>04 / REDUCE THE WACK</a:t>
            </a:r>
          </a:p>
        </p:txBody>
      </p:sp>
      <p:sp>
        <p:nvSpPr>
          <p:cNvPr id="3" name="body-mark-1">
            <a:extLst xmlns:a="http://schemas.openxmlformats.org/drawingml/2006/main">
              <a:ext uri="{FF2B5EF4-FFF2-40B4-BE49-F238E27FC236}">
                <a16:creationId xmlns:a16="http://schemas.microsoft.com/office/drawing/2014/main" id="{F1BDE674-46A6-4865-8188-977C9433AA12}"/>
              </a:ext>
            </a:extLst>
          </p:cNvPr>
          <p:cNvSpPr>
            <a:spLocks xmlns:a="http://schemas.openxmlformats.org/drawingml/2006/main" noGrp="1"/>
          </p:cNvSpPr>
          <p:nvPr/>
        </p:nvSpPr>
        <p:spPr>
          <a:xfrm xmlns:a="http://schemas.openxmlformats.org/drawingml/2006/main">
            <a:off x="685800" y="2600325"/>
            <a:ext cx="95250" cy="533400"/>
          </a:xfrm>
          <a:prstGeom xmlns:a="http://schemas.openxmlformats.org/drawingml/2006/main" prst="rect">
            <a:avLst/>
          </a:prstGeom>
          <a:solidFill xmlns:a="http://schemas.openxmlformats.org/drawingml/2006/main">
            <a:srgbClr val="F23B55"/>
          </a:solidFill>
          <a:ln xmlns:a="http://schemas.openxmlformats.org/drawingml/2006/main" w="0">
            <a:noFill/>
          </a:ln>
        </p:spPr>
      </p:sp>
      <p:sp>
        <p:nvSpPr>
          <p:cNvPr id="4" name="body-line-1">
            <a:extLst xmlns:a="http://schemas.openxmlformats.org/drawingml/2006/main">
              <a:ext uri="{FF2B5EF4-FFF2-40B4-BE49-F238E27FC236}">
                <a16:creationId xmlns:a16="http://schemas.microsoft.com/office/drawing/2014/main" id="{A9C53452-B5DC-4139-B0CA-F90B0039F793}"/>
              </a:ext>
            </a:extLst>
          </p:cNvPr>
          <p:cNvSpPr>
            <a:spLocks xmlns:a="http://schemas.openxmlformats.org/drawingml/2006/main" noGrp="1"/>
          </p:cNvSpPr>
          <p:nvPr/>
        </p:nvSpPr>
        <p:spPr>
          <a:xfrm xmlns:a="http://schemas.openxmlformats.org/drawingml/2006/main">
            <a:off x="1181100" y="25241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1">
                <a:solidFill>
                  <a:srgbClr val="F0F3F4"/>
                </a:solidFill>
                <a:latin typeface="Arial"/>
                <a:ea typeface="Arial"/>
                <a:cs typeface="Arial"/>
              </a:defRPr>
            </a:pPr>
            <a:r>
              <a:rPr sz="2175" b="1">
                <a:solidFill>
                  <a:srgbClr val="F0F3F4"/>
                </a:solidFill>
                <a:latin typeface="Arial"/>
                <a:ea typeface="Arial"/>
                <a:cs typeface="Arial"/>
              </a:rPr>
              <a:t>Remove an unnecessary consumer.</a:t>
            </a:r>
          </a:p>
        </p:txBody>
      </p:sp>
      <p:sp>
        <p:nvSpPr>
          <p:cNvPr id="5" name="body-mark-2">
            <a:extLst xmlns:a="http://schemas.openxmlformats.org/drawingml/2006/main">
              <a:ext uri="{FF2B5EF4-FFF2-40B4-BE49-F238E27FC236}">
                <a16:creationId xmlns:a16="http://schemas.microsoft.com/office/drawing/2014/main" id="{610FC700-DAAB-451C-85CC-932FE6ECBA25}"/>
              </a:ext>
            </a:extLst>
          </p:cNvPr>
          <p:cNvSpPr>
            <a:spLocks xmlns:a="http://schemas.openxmlformats.org/drawingml/2006/main" noGrp="1"/>
          </p:cNvSpPr>
          <p:nvPr/>
        </p:nvSpPr>
        <p:spPr>
          <a:xfrm xmlns:a="http://schemas.openxmlformats.org/drawingml/2006/main">
            <a:off x="685800" y="34766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6" name="body-line-2">
            <a:extLst xmlns:a="http://schemas.openxmlformats.org/drawingml/2006/main">
              <a:ext uri="{FF2B5EF4-FFF2-40B4-BE49-F238E27FC236}">
                <a16:creationId xmlns:a16="http://schemas.microsoft.com/office/drawing/2014/main" id="{6D1693A7-43E8-4DF9-9853-ED261B63D231}"/>
              </a:ext>
            </a:extLst>
          </p:cNvPr>
          <p:cNvSpPr>
            <a:spLocks xmlns:a="http://schemas.openxmlformats.org/drawingml/2006/main" noGrp="1"/>
          </p:cNvSpPr>
          <p:nvPr/>
        </p:nvSpPr>
        <p:spPr>
          <a:xfrm xmlns:a="http://schemas.openxmlformats.org/drawingml/2006/main">
            <a:off x="1181100" y="34004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Narrow reach or privilege.</a:t>
            </a:r>
          </a:p>
        </p:txBody>
      </p:sp>
      <p:sp>
        <p:nvSpPr>
          <p:cNvPr id="7" name="body-mark-3">
            <a:extLst xmlns:a="http://schemas.openxmlformats.org/drawingml/2006/main">
              <a:ext uri="{FF2B5EF4-FFF2-40B4-BE49-F238E27FC236}">
                <a16:creationId xmlns:a16="http://schemas.microsoft.com/office/drawing/2014/main" id="{44AC7E63-E6E9-49BA-AC15-2EB2B5B3CA97}"/>
              </a:ext>
            </a:extLst>
          </p:cNvPr>
          <p:cNvSpPr>
            <a:spLocks xmlns:a="http://schemas.openxmlformats.org/drawingml/2006/main" noGrp="1"/>
          </p:cNvSpPr>
          <p:nvPr/>
        </p:nvSpPr>
        <p:spPr>
          <a:xfrm xmlns:a="http://schemas.openxmlformats.org/drawingml/2006/main">
            <a:off x="685800" y="43529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8" name="body-line-3">
            <a:extLst xmlns:a="http://schemas.openxmlformats.org/drawingml/2006/main">
              <a:ext uri="{FF2B5EF4-FFF2-40B4-BE49-F238E27FC236}">
                <a16:creationId xmlns:a16="http://schemas.microsoft.com/office/drawing/2014/main" id="{C8270FB6-9E7A-4937-BCA2-68E5E8A4B187}"/>
              </a:ext>
            </a:extLst>
          </p:cNvPr>
          <p:cNvSpPr>
            <a:spLocks xmlns:a="http://schemas.openxmlformats.org/drawingml/2006/main" noGrp="1"/>
          </p:cNvSpPr>
          <p:nvPr/>
        </p:nvSpPr>
        <p:spPr>
          <a:xfrm xmlns:a="http://schemas.openxmlformats.org/drawingml/2006/main">
            <a:off x="1181100" y="42767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Retire a duplicate claim.</a:t>
            </a:r>
          </a:p>
        </p:txBody>
      </p:sp>
      <p:sp>
        <p:nvSpPr>
          <p:cNvPr id="9" name="body-mark-4">
            <a:extLst xmlns:a="http://schemas.openxmlformats.org/drawingml/2006/main">
              <a:ext uri="{FF2B5EF4-FFF2-40B4-BE49-F238E27FC236}">
                <a16:creationId xmlns:a16="http://schemas.microsoft.com/office/drawing/2014/main" id="{C48DDDEE-E84D-463E-82E4-08D6EA7C51DC}"/>
              </a:ext>
            </a:extLst>
          </p:cNvPr>
          <p:cNvSpPr>
            <a:spLocks xmlns:a="http://schemas.openxmlformats.org/drawingml/2006/main" noGrp="1"/>
          </p:cNvSpPr>
          <p:nvPr/>
        </p:nvSpPr>
        <p:spPr>
          <a:xfrm xmlns:a="http://schemas.openxmlformats.org/drawingml/2006/main">
            <a:off x="685800" y="52292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0" name="body-line-4">
            <a:extLst xmlns:a="http://schemas.openxmlformats.org/drawingml/2006/main">
              <a:ext uri="{FF2B5EF4-FFF2-40B4-BE49-F238E27FC236}">
                <a16:creationId xmlns:a16="http://schemas.microsoft.com/office/drawing/2014/main" id="{61548401-88DF-4503-8E2A-59FA7C18FF6A}"/>
              </a:ext>
            </a:extLst>
          </p:cNvPr>
          <p:cNvSpPr>
            <a:spLocks xmlns:a="http://schemas.openxmlformats.org/drawingml/2006/main" noGrp="1"/>
          </p:cNvSpPr>
          <p:nvPr/>
        </p:nvSpPr>
        <p:spPr>
          <a:xfrm xmlns:a="http://schemas.openxmlformats.org/drawingml/2006/main">
            <a:off x="1181100" y="51530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Turn one irreversible gamble into several reversible experiments.</a:t>
            </a:r>
          </a:p>
        </p:txBody>
      </p:sp>
      <p:sp>
        <p:nvSpPr>
          <p:cNvPr id="11" name="top-accent">
            <a:extLst xmlns:a="http://schemas.openxmlformats.org/drawingml/2006/main">
              <a:ext uri="{FF2B5EF4-FFF2-40B4-BE49-F238E27FC236}">
                <a16:creationId xmlns:a16="http://schemas.microsoft.com/office/drawing/2014/main" id="{B0C2D335-B460-47DB-94BB-578E1FC34CA2}"/>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F23B55"/>
          </a:solidFill>
          <a:ln xmlns:a="http://schemas.openxmlformats.org/drawingml/2006/main" w="0">
            <a:noFill/>
          </a:ln>
        </p:spPr>
      </p:sp>
      <p:sp>
        <p:nvSpPr>
          <p:cNvPr id="12" name="footer-brand">
            <a:extLst xmlns:a="http://schemas.openxmlformats.org/drawingml/2006/main">
              <a:ext uri="{FF2B5EF4-FFF2-40B4-BE49-F238E27FC236}">
                <a16:creationId xmlns:a16="http://schemas.microsoft.com/office/drawing/2014/main" id="{821227F9-B40E-4B34-B9F2-BFBDC5EB45E4}"/>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13" name="footer-number">
            <a:extLst xmlns:a="http://schemas.openxmlformats.org/drawingml/2006/main">
              <a:ext uri="{FF2B5EF4-FFF2-40B4-BE49-F238E27FC236}">
                <a16:creationId xmlns:a16="http://schemas.microsoft.com/office/drawing/2014/main" id="{9BC2210B-0ABB-4C0C-B77C-FC365731BF06}"/>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20 / 24</a:t>
            </a:r>
          </a:p>
        </p:txBody>
      </p:sp>
    </p:spTree>
    <p:extLst>
      <p:ext uri="{BB962C8B-B14F-4D97-AF65-F5344CB8AC3E}">
        <p14:creationId xmlns:p14="http://schemas.microsoft.com/office/powerpoint/2010/main" val="412253729"/>
      </p:ext>
    </p:extLst>
  </p:cSld>
</p:sld>
</file>

<file path=ppt/slides/slide21.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2" name="slide-kicker">
            <a:extLst xmlns:a="http://schemas.openxmlformats.org/drawingml/2006/main">
              <a:ext uri="{FF2B5EF4-FFF2-40B4-BE49-F238E27FC236}">
                <a16:creationId xmlns:a16="http://schemas.microsoft.com/office/drawing/2014/main" id="{D61ADCD8-7551-4BE7-B6B0-D80FE52CD46A}"/>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FF882B"/>
                </a:solidFill>
                <a:latin typeface="Arial"/>
                <a:ea typeface="Arial"/>
                <a:cs typeface="Arial"/>
              </a:defRPr>
            </a:pPr>
            <a:r>
              <a:rPr sz="1050" b="1">
                <a:solidFill>
                  <a:srgbClr val="FF882B"/>
                </a:solidFill>
                <a:latin typeface="Arial"/>
                <a:ea typeface="Arial"/>
                <a:cs typeface="Arial"/>
              </a:rPr>
              <a:t>WACK / METHOD</a:t>
            </a:r>
          </a:p>
        </p:txBody>
      </p:sp>
      <p:sp>
        <p:nvSpPr>
          <p:cNvPr id="2" name="slide-title">
            <a:extLst xmlns:a="http://schemas.openxmlformats.org/drawingml/2006/main">
              <a:ext uri="{FF2B5EF4-FFF2-40B4-BE49-F238E27FC236}">
                <a16:creationId xmlns:a16="http://schemas.microsoft.com/office/drawing/2014/main" id="{A0D15BDB-2308-4F79-AE99-E2D25B87D632}"/>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3600" b="0">
                <a:solidFill>
                  <a:srgbClr val="F0F3F4"/>
                </a:solidFill>
                <a:latin typeface="Impact"/>
                <a:ea typeface="Impact"/>
                <a:cs typeface="Impact"/>
              </a:defRPr>
            </a:pPr>
            <a:r>
              <a:rPr sz="3600" b="0">
                <a:solidFill>
                  <a:srgbClr val="F0F3F4"/>
                </a:solidFill>
                <a:latin typeface="Impact"/>
                <a:ea typeface="Impact"/>
                <a:cs typeface="Impact"/>
              </a:rPr>
              <a:t>05 / PROVE WHAT REMAINS</a:t>
            </a:r>
          </a:p>
        </p:txBody>
      </p:sp>
      <p:sp>
        <p:nvSpPr>
          <p:cNvPr id="3" name="body-mark-1">
            <a:extLst xmlns:a="http://schemas.openxmlformats.org/drawingml/2006/main">
              <a:ext uri="{FF2B5EF4-FFF2-40B4-BE49-F238E27FC236}">
                <a16:creationId xmlns:a16="http://schemas.microsoft.com/office/drawing/2014/main" id="{A01D81B0-3823-4CBF-BEE4-474ED32329AB}"/>
              </a:ext>
            </a:extLst>
          </p:cNvPr>
          <p:cNvSpPr>
            <a:spLocks xmlns:a="http://schemas.openxmlformats.org/drawingml/2006/main" noGrp="1"/>
          </p:cNvSpPr>
          <p:nvPr/>
        </p:nvSpPr>
        <p:spPr>
          <a:xfrm xmlns:a="http://schemas.openxmlformats.org/drawingml/2006/main">
            <a:off x="685800" y="2600325"/>
            <a:ext cx="95250" cy="533400"/>
          </a:xfrm>
          <a:prstGeom xmlns:a="http://schemas.openxmlformats.org/drawingml/2006/main" prst="rect">
            <a:avLst/>
          </a:prstGeom>
          <a:solidFill xmlns:a="http://schemas.openxmlformats.org/drawingml/2006/main">
            <a:srgbClr val="FF882B"/>
          </a:solidFill>
          <a:ln xmlns:a="http://schemas.openxmlformats.org/drawingml/2006/main" w="0">
            <a:noFill/>
          </a:ln>
        </p:spPr>
      </p:sp>
      <p:sp>
        <p:nvSpPr>
          <p:cNvPr id="4" name="body-line-1">
            <a:extLst xmlns:a="http://schemas.openxmlformats.org/drawingml/2006/main">
              <a:ext uri="{FF2B5EF4-FFF2-40B4-BE49-F238E27FC236}">
                <a16:creationId xmlns:a16="http://schemas.microsoft.com/office/drawing/2014/main" id="{BCDC9589-2B24-48D5-92E7-6957A346FCB8}"/>
              </a:ext>
            </a:extLst>
          </p:cNvPr>
          <p:cNvSpPr>
            <a:spLocks xmlns:a="http://schemas.openxmlformats.org/drawingml/2006/main" noGrp="1"/>
          </p:cNvSpPr>
          <p:nvPr/>
        </p:nvSpPr>
        <p:spPr>
          <a:xfrm xmlns:a="http://schemas.openxmlformats.org/drawingml/2006/main">
            <a:off x="1181100" y="25241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1">
                <a:solidFill>
                  <a:srgbClr val="F0F3F4"/>
                </a:solidFill>
                <a:latin typeface="Arial"/>
                <a:ea typeface="Arial"/>
                <a:cs typeface="Arial"/>
              </a:defRPr>
            </a:pPr>
            <a:r>
              <a:rPr sz="2175" b="1">
                <a:solidFill>
                  <a:srgbClr val="F0F3F4"/>
                </a:solidFill>
                <a:latin typeface="Arial"/>
                <a:ea typeface="Arial"/>
                <a:cs typeface="Arial"/>
              </a:rPr>
              <a:t>Retain the decision and date.</a:t>
            </a:r>
          </a:p>
        </p:txBody>
      </p:sp>
      <p:sp>
        <p:nvSpPr>
          <p:cNvPr id="5" name="body-mark-2">
            <a:extLst xmlns:a="http://schemas.openxmlformats.org/drawingml/2006/main">
              <a:ext uri="{FF2B5EF4-FFF2-40B4-BE49-F238E27FC236}">
                <a16:creationId xmlns:a16="http://schemas.microsoft.com/office/drawing/2014/main" id="{057B0442-2157-4AA4-8CB8-C0F9E1577899}"/>
              </a:ext>
            </a:extLst>
          </p:cNvPr>
          <p:cNvSpPr>
            <a:spLocks xmlns:a="http://schemas.openxmlformats.org/drawingml/2006/main" noGrp="1"/>
          </p:cNvSpPr>
          <p:nvPr/>
        </p:nvSpPr>
        <p:spPr>
          <a:xfrm xmlns:a="http://schemas.openxmlformats.org/drawingml/2006/main">
            <a:off x="685800" y="34766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6" name="body-line-2">
            <a:extLst xmlns:a="http://schemas.openxmlformats.org/drawingml/2006/main">
              <a:ext uri="{FF2B5EF4-FFF2-40B4-BE49-F238E27FC236}">
                <a16:creationId xmlns:a16="http://schemas.microsoft.com/office/drawing/2014/main" id="{DF73F775-19C0-4224-BA05-C7969B5A315B}"/>
              </a:ext>
            </a:extLst>
          </p:cNvPr>
          <p:cNvSpPr>
            <a:spLocks xmlns:a="http://schemas.openxmlformats.org/drawingml/2006/main" noGrp="1"/>
          </p:cNvSpPr>
          <p:nvPr/>
        </p:nvSpPr>
        <p:spPr>
          <a:xfrm xmlns:a="http://schemas.openxmlformats.org/drawingml/2006/main">
            <a:off x="1181100" y="34004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Keep the map with the configuration and operating record.</a:t>
            </a:r>
          </a:p>
        </p:txBody>
      </p:sp>
      <p:sp>
        <p:nvSpPr>
          <p:cNvPr id="7" name="body-mark-3">
            <a:extLst xmlns:a="http://schemas.openxmlformats.org/drawingml/2006/main">
              <a:ext uri="{FF2B5EF4-FFF2-40B4-BE49-F238E27FC236}">
                <a16:creationId xmlns:a16="http://schemas.microsoft.com/office/drawing/2014/main" id="{1AA3895F-F4EA-4045-BC51-9CBB958E2A76}"/>
              </a:ext>
            </a:extLst>
          </p:cNvPr>
          <p:cNvSpPr>
            <a:spLocks xmlns:a="http://schemas.openxmlformats.org/drawingml/2006/main" noGrp="1"/>
          </p:cNvSpPr>
          <p:nvPr/>
        </p:nvSpPr>
        <p:spPr>
          <a:xfrm xmlns:a="http://schemas.openxmlformats.org/drawingml/2006/main">
            <a:off x="685800" y="43529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8" name="body-line-3">
            <a:extLst xmlns:a="http://schemas.openxmlformats.org/drawingml/2006/main">
              <a:ext uri="{FF2B5EF4-FFF2-40B4-BE49-F238E27FC236}">
                <a16:creationId xmlns:a16="http://schemas.microsoft.com/office/drawing/2014/main" id="{8F27DD8E-8899-4DE8-89C0-830261483867}"/>
              </a:ext>
            </a:extLst>
          </p:cNvPr>
          <p:cNvSpPr>
            <a:spLocks xmlns:a="http://schemas.openxmlformats.org/drawingml/2006/main" noGrp="1"/>
          </p:cNvSpPr>
          <p:nvPr/>
        </p:nvSpPr>
        <p:spPr>
          <a:xfrm xmlns:a="http://schemas.openxmlformats.org/drawingml/2006/main">
            <a:off x="1181100" y="42767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Name the trigger that forces review.</a:t>
            </a:r>
          </a:p>
        </p:txBody>
      </p:sp>
      <p:sp>
        <p:nvSpPr>
          <p:cNvPr id="9" name="top-accent">
            <a:extLst xmlns:a="http://schemas.openxmlformats.org/drawingml/2006/main">
              <a:ext uri="{FF2B5EF4-FFF2-40B4-BE49-F238E27FC236}">
                <a16:creationId xmlns:a16="http://schemas.microsoft.com/office/drawing/2014/main" id="{45C61E66-54FE-47E6-9BAA-0B289122B430}"/>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FF882B"/>
          </a:solidFill>
          <a:ln xmlns:a="http://schemas.openxmlformats.org/drawingml/2006/main" w="0">
            <a:noFill/>
          </a:ln>
        </p:spPr>
      </p:sp>
      <p:sp>
        <p:nvSpPr>
          <p:cNvPr id="10" name="footer-brand">
            <a:extLst xmlns:a="http://schemas.openxmlformats.org/drawingml/2006/main">
              <a:ext uri="{FF2B5EF4-FFF2-40B4-BE49-F238E27FC236}">
                <a16:creationId xmlns:a16="http://schemas.microsoft.com/office/drawing/2014/main" id="{B047D9BC-5F5E-4002-B7EC-D3063C6322A8}"/>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11" name="footer-number">
            <a:extLst xmlns:a="http://schemas.openxmlformats.org/drawingml/2006/main">
              <a:ext uri="{FF2B5EF4-FFF2-40B4-BE49-F238E27FC236}">
                <a16:creationId xmlns:a16="http://schemas.microsoft.com/office/drawing/2014/main" id="{72B3FFFC-5BD9-427A-9E2C-32E383FFC7FC}"/>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21 / 24</a:t>
            </a:r>
          </a:p>
        </p:txBody>
      </p:sp>
    </p:spTree>
    <p:extLst>
      <p:ext uri="{BB962C8B-B14F-4D97-AF65-F5344CB8AC3E}">
        <p14:creationId xmlns:p14="http://schemas.microsoft.com/office/powerpoint/2010/main" val="73051536"/>
      </p:ext>
    </p:extLst>
  </p:cSld>
</p:sld>
</file>

<file path=ppt/slides/slide22.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2" name="slide-kicker">
            <a:extLst xmlns:a="http://schemas.openxmlformats.org/drawingml/2006/main">
              <a:ext uri="{FF2B5EF4-FFF2-40B4-BE49-F238E27FC236}">
                <a16:creationId xmlns:a16="http://schemas.microsoft.com/office/drawing/2014/main" id="{40ED98B0-2345-414E-B1BE-99BCDD998B53}"/>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825CFF"/>
                </a:solidFill>
                <a:latin typeface="Arial"/>
                <a:ea typeface="Arial"/>
                <a:cs typeface="Arial"/>
              </a:defRPr>
            </a:pPr>
            <a:r>
              <a:rPr sz="1050" b="1">
                <a:solidFill>
                  <a:srgbClr val="825CFF"/>
                </a:solidFill>
                <a:latin typeface="Arial"/>
                <a:ea typeface="Arial"/>
                <a:cs typeface="Arial"/>
              </a:rPr>
              <a:t>WACK / BEFORE_AFTER</a:t>
            </a:r>
          </a:p>
        </p:txBody>
      </p:sp>
      <p:sp>
        <p:nvSpPr>
          <p:cNvPr id="2" name="slide-title">
            <a:extLst xmlns:a="http://schemas.openxmlformats.org/drawingml/2006/main">
              <a:ext uri="{FF2B5EF4-FFF2-40B4-BE49-F238E27FC236}">
                <a16:creationId xmlns:a16="http://schemas.microsoft.com/office/drawing/2014/main" id="{AC4C42F0-6F99-44A6-92B2-33A88872BDF8}"/>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3150" b="0">
                <a:solidFill>
                  <a:srgbClr val="F0F3F4"/>
                </a:solidFill>
                <a:latin typeface="Impact"/>
                <a:ea typeface="Impact"/>
                <a:cs typeface="Impact"/>
              </a:defRPr>
            </a:pPr>
            <a:r>
              <a:rPr sz="3150" b="0">
                <a:solidFill>
                  <a:srgbClr val="F0F3F4"/>
                </a:solidFill>
                <a:latin typeface="Impact"/>
                <a:ea typeface="Impact"/>
                <a:cs typeface="Impact"/>
              </a:rPr>
              <a:t>THE WAY OUT IS A SHARED STORY THAT CAN BE TESTED.</a:t>
            </a:r>
          </a:p>
        </p:txBody>
      </p:sp>
      <p:sp>
        <p:nvSpPr>
          <p:cNvPr id="3" name="state-1">
            <a:extLst xmlns:a="http://schemas.openxmlformats.org/drawingml/2006/main">
              <a:ext uri="{FF2B5EF4-FFF2-40B4-BE49-F238E27FC236}">
                <a16:creationId xmlns:a16="http://schemas.microsoft.com/office/drawing/2014/main" id="{EB5EE028-1917-4DAD-952A-23C53B92A2E9}"/>
              </a:ext>
            </a:extLst>
          </p:cNvPr>
          <p:cNvSpPr>
            <a:spLocks xmlns:a="http://schemas.openxmlformats.org/drawingml/2006/main" noGrp="1"/>
          </p:cNvSpPr>
          <p:nvPr/>
        </p:nvSpPr>
        <p:spPr>
          <a:xfrm xmlns:a="http://schemas.openxmlformats.org/drawingml/2006/main">
            <a:off x="685800" y="2667000"/>
            <a:ext cx="5143500" cy="2381250"/>
          </a:xfrm>
          <a:prstGeom xmlns:a="http://schemas.openxmlformats.org/drawingml/2006/main" prst="rect">
            <a:avLst/>
          </a:prstGeom>
          <a:solidFill xmlns:a="http://schemas.openxmlformats.org/drawingml/2006/main">
            <a:srgbClr val="0B171D"/>
          </a:solidFill>
          <a:ln xmlns:a="http://schemas.openxmlformats.org/drawingml/2006/main" w="0">
            <a:noFill/>
          </a:ln>
        </p:spPr>
      </p:sp>
      <p:sp>
        <p:nvSpPr>
          <p:cNvPr id="4" name="state-accent-1">
            <a:extLst xmlns:a="http://schemas.openxmlformats.org/drawingml/2006/main">
              <a:ext uri="{FF2B5EF4-FFF2-40B4-BE49-F238E27FC236}">
                <a16:creationId xmlns:a16="http://schemas.microsoft.com/office/drawing/2014/main" id="{B8B42F96-A249-41BD-AFBC-8C6F330D5F09}"/>
              </a:ext>
            </a:extLst>
          </p:cNvPr>
          <p:cNvSpPr>
            <a:spLocks xmlns:a="http://schemas.openxmlformats.org/drawingml/2006/main" noGrp="1"/>
          </p:cNvSpPr>
          <p:nvPr/>
        </p:nvSpPr>
        <p:spPr>
          <a:xfrm xmlns:a="http://schemas.openxmlformats.org/drawingml/2006/main">
            <a:off x="685800" y="2667000"/>
            <a:ext cx="5143500" cy="76200"/>
          </a:xfrm>
          <a:prstGeom xmlns:a="http://schemas.openxmlformats.org/drawingml/2006/main" prst="rect">
            <a:avLst/>
          </a:prstGeom>
          <a:solidFill xmlns:a="http://schemas.openxmlformats.org/drawingml/2006/main">
            <a:srgbClr val="F23B55"/>
          </a:solidFill>
          <a:ln xmlns:a="http://schemas.openxmlformats.org/drawingml/2006/main" w="0">
            <a:noFill/>
          </a:ln>
        </p:spPr>
      </p:sp>
      <p:sp>
        <p:nvSpPr>
          <p:cNvPr id="5" name="state-copy-1">
            <a:extLst xmlns:a="http://schemas.openxmlformats.org/drawingml/2006/main">
              <a:ext uri="{FF2B5EF4-FFF2-40B4-BE49-F238E27FC236}">
                <a16:creationId xmlns:a16="http://schemas.microsoft.com/office/drawing/2014/main" id="{F6BA7CC3-CF11-4F99-A65E-B7F196563FC7}"/>
              </a:ext>
            </a:extLst>
          </p:cNvPr>
          <p:cNvSpPr>
            <a:spLocks xmlns:a="http://schemas.openxmlformats.org/drawingml/2006/main" noGrp="1"/>
          </p:cNvSpPr>
          <p:nvPr/>
        </p:nvSpPr>
        <p:spPr>
          <a:xfrm xmlns:a="http://schemas.openxmlformats.org/drawingml/2006/main">
            <a:off x="971550" y="3181350"/>
            <a:ext cx="4572000" cy="1428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325" b="1">
                <a:solidFill>
                  <a:srgbClr val="F0F3F4"/>
                </a:solidFill>
                <a:latin typeface="Arial"/>
                <a:ea typeface="Arial"/>
                <a:cs typeface="Arial"/>
              </a:defRPr>
            </a:pPr>
            <a:r>
              <a:rPr sz="2325" b="1">
                <a:solidFill>
                  <a:srgbClr val="F0F3F4"/>
                </a:solidFill>
                <a:latin typeface="Arial"/>
                <a:ea typeface="Arial"/>
                <a:cs typeface="Arial"/>
              </a:rPr>
              <a:t>Before: labels, folklore, screenshots, and inherited fear.</a:t>
            </a:r>
          </a:p>
        </p:txBody>
      </p:sp>
      <p:sp>
        <p:nvSpPr>
          <p:cNvPr id="6" name="state-2">
            <a:extLst xmlns:a="http://schemas.openxmlformats.org/drawingml/2006/main">
              <a:ext uri="{FF2B5EF4-FFF2-40B4-BE49-F238E27FC236}">
                <a16:creationId xmlns:a16="http://schemas.microsoft.com/office/drawing/2014/main" id="{8059F02F-537C-4CCD-BC6B-BD11BD1047CB}"/>
              </a:ext>
            </a:extLst>
          </p:cNvPr>
          <p:cNvSpPr>
            <a:spLocks xmlns:a="http://schemas.openxmlformats.org/drawingml/2006/main" noGrp="1"/>
          </p:cNvSpPr>
          <p:nvPr/>
        </p:nvSpPr>
        <p:spPr>
          <a:xfrm xmlns:a="http://schemas.openxmlformats.org/drawingml/2006/main">
            <a:off x="6210300" y="2667000"/>
            <a:ext cx="5143500" cy="238125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7" name="state-accent-2">
            <a:extLst xmlns:a="http://schemas.openxmlformats.org/drawingml/2006/main">
              <a:ext uri="{FF2B5EF4-FFF2-40B4-BE49-F238E27FC236}">
                <a16:creationId xmlns:a16="http://schemas.microsoft.com/office/drawing/2014/main" id="{997221DE-C175-47E2-BA2F-899131F5606D}"/>
              </a:ext>
            </a:extLst>
          </p:cNvPr>
          <p:cNvSpPr>
            <a:spLocks xmlns:a="http://schemas.openxmlformats.org/drawingml/2006/main" noGrp="1"/>
          </p:cNvSpPr>
          <p:nvPr/>
        </p:nvSpPr>
        <p:spPr>
          <a:xfrm xmlns:a="http://schemas.openxmlformats.org/drawingml/2006/main">
            <a:off x="6210300" y="2667000"/>
            <a:ext cx="5143500" cy="76200"/>
          </a:xfrm>
          <a:prstGeom xmlns:a="http://schemas.openxmlformats.org/drawingml/2006/main" prst="rect">
            <a:avLst/>
          </a:prstGeom>
          <a:solidFill xmlns:a="http://schemas.openxmlformats.org/drawingml/2006/main">
            <a:srgbClr val="B7E33D"/>
          </a:solidFill>
          <a:ln xmlns:a="http://schemas.openxmlformats.org/drawingml/2006/main" w="0">
            <a:noFill/>
          </a:ln>
        </p:spPr>
      </p:sp>
      <p:sp>
        <p:nvSpPr>
          <p:cNvPr id="8" name="state-copy-2">
            <a:extLst xmlns:a="http://schemas.openxmlformats.org/drawingml/2006/main">
              <a:ext uri="{FF2B5EF4-FFF2-40B4-BE49-F238E27FC236}">
                <a16:creationId xmlns:a16="http://schemas.microsoft.com/office/drawing/2014/main" id="{ABE26567-016B-4559-B0C1-63137C7B15C3}"/>
              </a:ext>
            </a:extLst>
          </p:cNvPr>
          <p:cNvSpPr>
            <a:spLocks xmlns:a="http://schemas.openxmlformats.org/drawingml/2006/main" noGrp="1"/>
          </p:cNvSpPr>
          <p:nvPr/>
        </p:nvSpPr>
        <p:spPr>
          <a:xfrm xmlns:a="http://schemas.openxmlformats.org/drawingml/2006/main">
            <a:off x="6496050" y="3181350"/>
            <a:ext cx="4572000" cy="1428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325" b="1">
                <a:solidFill>
                  <a:srgbClr val="F0F3F4"/>
                </a:solidFill>
                <a:latin typeface="Arial"/>
                <a:ea typeface="Arial"/>
                <a:cs typeface="Arial"/>
              </a:defRPr>
            </a:pPr>
            <a:r>
              <a:rPr sz="2325" b="1">
                <a:solidFill>
                  <a:srgbClr val="F0F3F4"/>
                </a:solidFill>
                <a:latin typeface="Arial"/>
                <a:ea typeface="Arial"/>
                <a:cs typeface="Arial"/>
              </a:rPr>
              <a:t>After: observed facts, mapped edges, accountable decisions, reduced reach, and traceable evidence.</a:t>
            </a:r>
          </a:p>
        </p:txBody>
      </p:sp>
      <p:sp>
        <p:nvSpPr>
          <p:cNvPr id="9" name="top-accent">
            <a:extLst xmlns:a="http://schemas.openxmlformats.org/drawingml/2006/main">
              <a:ext uri="{FF2B5EF4-FFF2-40B4-BE49-F238E27FC236}">
                <a16:creationId xmlns:a16="http://schemas.microsoft.com/office/drawing/2014/main" id="{0A2CDA97-FB7A-454B-B7A9-C3C4D1621F7F}"/>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825CFF"/>
          </a:solidFill>
          <a:ln xmlns:a="http://schemas.openxmlformats.org/drawingml/2006/main" w="0">
            <a:noFill/>
          </a:ln>
        </p:spPr>
      </p:sp>
      <p:sp>
        <p:nvSpPr>
          <p:cNvPr id="10" name="footer-brand">
            <a:extLst xmlns:a="http://schemas.openxmlformats.org/drawingml/2006/main">
              <a:ext uri="{FF2B5EF4-FFF2-40B4-BE49-F238E27FC236}">
                <a16:creationId xmlns:a16="http://schemas.microsoft.com/office/drawing/2014/main" id="{4E5DEBBC-E38F-4EBA-A1C0-BEE25ED4949D}"/>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11" name="footer-number">
            <a:extLst xmlns:a="http://schemas.openxmlformats.org/drawingml/2006/main">
              <a:ext uri="{FF2B5EF4-FFF2-40B4-BE49-F238E27FC236}">
                <a16:creationId xmlns:a16="http://schemas.microsoft.com/office/drawing/2014/main" id="{0A637AF3-7861-4288-BD3D-F98382B2AF8F}"/>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22 / 24</a:t>
            </a:r>
          </a:p>
        </p:txBody>
      </p:sp>
    </p:spTree>
    <p:extLst>
      <p:ext uri="{BB962C8B-B14F-4D97-AF65-F5344CB8AC3E}">
        <p14:creationId xmlns:p14="http://schemas.microsoft.com/office/powerpoint/2010/main" val="1074247353"/>
      </p:ext>
    </p:extLst>
  </p:cSld>
</p:sld>
</file>

<file path=ppt/slides/slide23.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24" name="slide-kicker">
            <a:extLst xmlns:a="http://schemas.openxmlformats.org/drawingml/2006/main">
              <a:ext uri="{FF2B5EF4-FFF2-40B4-BE49-F238E27FC236}">
                <a16:creationId xmlns:a16="http://schemas.microsoft.com/office/drawing/2014/main" id="{7B5F1568-70B6-48C4-8166-D73B476CB96B}"/>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11C7B6"/>
                </a:solidFill>
                <a:latin typeface="Arial"/>
                <a:ea typeface="Arial"/>
                <a:cs typeface="Arial"/>
              </a:defRPr>
            </a:pPr>
            <a:r>
              <a:rPr sz="1050" b="1">
                <a:solidFill>
                  <a:srgbClr val="11C7B6"/>
                </a:solidFill>
                <a:latin typeface="Arial"/>
                <a:ea typeface="Arial"/>
                <a:cs typeface="Arial"/>
              </a:rPr>
              <a:t>WACK / TAKEAWAY</a:t>
            </a:r>
          </a:p>
        </p:txBody>
      </p:sp>
      <p:sp>
        <p:nvSpPr>
          <p:cNvPr id="2" name="slide-title">
            <a:extLst xmlns:a="http://schemas.openxmlformats.org/drawingml/2006/main">
              <a:ext uri="{FF2B5EF4-FFF2-40B4-BE49-F238E27FC236}">
                <a16:creationId xmlns:a16="http://schemas.microsoft.com/office/drawing/2014/main" id="{9DFC1E6B-F197-4A38-BA2A-AECF672544EB}"/>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3600" b="0">
                <a:solidFill>
                  <a:srgbClr val="F0F3F4"/>
                </a:solidFill>
                <a:latin typeface="Impact"/>
                <a:ea typeface="Impact"/>
                <a:cs typeface="Impact"/>
              </a:defRPr>
            </a:pPr>
            <a:r>
              <a:rPr sz="3600" b="0">
                <a:solidFill>
                  <a:srgbClr val="F0F3F4"/>
                </a:solidFill>
                <a:latin typeface="Impact"/>
                <a:ea typeface="Impact"/>
                <a:cs typeface="Impact"/>
              </a:rPr>
              <a:t>SIX QUESTIONS TO TAKE TO THE NEXT MEETING</a:t>
            </a:r>
          </a:p>
        </p:txBody>
      </p:sp>
      <p:sp>
        <p:nvSpPr>
          <p:cNvPr id="3" name="body-mark-1">
            <a:extLst xmlns:a="http://schemas.openxmlformats.org/drawingml/2006/main">
              <a:ext uri="{FF2B5EF4-FFF2-40B4-BE49-F238E27FC236}">
                <a16:creationId xmlns:a16="http://schemas.microsoft.com/office/drawing/2014/main" id="{13BA7201-48BB-45B7-8882-4F6DC93930BA}"/>
              </a:ext>
            </a:extLst>
          </p:cNvPr>
          <p:cNvSpPr>
            <a:spLocks xmlns:a="http://schemas.openxmlformats.org/drawingml/2006/main" noGrp="1"/>
          </p:cNvSpPr>
          <p:nvPr/>
        </p:nvSpPr>
        <p:spPr>
          <a:xfrm xmlns:a="http://schemas.openxmlformats.org/drawingml/2006/main">
            <a:off x="685800" y="2409825"/>
            <a:ext cx="609600" cy="363538"/>
          </a:xfrm>
          <a:prstGeom xmlns:a="http://schemas.openxmlformats.org/drawingml/2006/main" prst="rect">
            <a:avLst/>
          </a:prstGeom>
          <a:solidFill xmlns:a="http://schemas.openxmlformats.org/drawingml/2006/main">
            <a:srgbClr val="11C7B6"/>
          </a:solidFill>
          <a:ln xmlns:a="http://schemas.openxmlformats.org/drawingml/2006/main" w="0">
            <a:noFill/>
          </a:ln>
        </p:spPr>
      </p:sp>
      <p:sp>
        <p:nvSpPr>
          <p:cNvPr id="4" name="body-number-1">
            <a:extLst xmlns:a="http://schemas.openxmlformats.org/drawingml/2006/main">
              <a:ext uri="{FF2B5EF4-FFF2-40B4-BE49-F238E27FC236}">
                <a16:creationId xmlns:a16="http://schemas.microsoft.com/office/drawing/2014/main" id="{88972134-7265-4445-A4D4-BFC0C4160BCD}"/>
              </a:ext>
            </a:extLst>
          </p:cNvPr>
          <p:cNvSpPr>
            <a:spLocks xmlns:a="http://schemas.openxmlformats.org/drawingml/2006/main" noGrp="1"/>
          </p:cNvSpPr>
          <p:nvPr/>
        </p:nvSpPr>
        <p:spPr>
          <a:xfrm xmlns:a="http://schemas.openxmlformats.org/drawingml/2006/main">
            <a:off x="800100" y="2466975"/>
            <a:ext cx="3810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ctr">
              <a:defRPr sz="1500" b="1">
                <a:solidFill>
                  <a:srgbClr val="071015"/>
                </a:solidFill>
                <a:latin typeface="Arial"/>
                <a:ea typeface="Arial"/>
                <a:cs typeface="Arial"/>
              </a:defRPr>
            </a:pPr>
            <a:r>
              <a:rPr sz="1500" b="1">
                <a:solidFill>
                  <a:srgbClr val="071015"/>
                </a:solidFill>
                <a:latin typeface="Arial"/>
                <a:ea typeface="Arial"/>
                <a:cs typeface="Arial"/>
              </a:rPr>
              <a:t>01</a:t>
            </a:r>
          </a:p>
        </p:txBody>
      </p:sp>
      <p:sp>
        <p:nvSpPr>
          <p:cNvPr id="5" name="body-line-1">
            <a:extLst xmlns:a="http://schemas.openxmlformats.org/drawingml/2006/main">
              <a:ext uri="{FF2B5EF4-FFF2-40B4-BE49-F238E27FC236}">
                <a16:creationId xmlns:a16="http://schemas.microsoft.com/office/drawing/2014/main" id="{02E84A01-E882-49A1-94FE-0E35E7CE2A34}"/>
              </a:ext>
            </a:extLst>
          </p:cNvPr>
          <p:cNvSpPr>
            <a:spLocks xmlns:a="http://schemas.openxmlformats.org/drawingml/2006/main" noGrp="1"/>
          </p:cNvSpPr>
          <p:nvPr/>
        </p:nvSpPr>
        <p:spPr>
          <a:xfrm xmlns:a="http://schemas.openxmlformats.org/drawingml/2006/main">
            <a:off x="1524000" y="2333625"/>
            <a:ext cx="97917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1">
                <a:solidFill>
                  <a:srgbClr val="F0F3F4"/>
                </a:solidFill>
                <a:latin typeface="Arial"/>
                <a:ea typeface="Arial"/>
                <a:cs typeface="Arial"/>
              </a:defRPr>
            </a:pPr>
            <a:r>
              <a:rPr sz="1800" b="1">
                <a:solidFill>
                  <a:srgbClr val="F0F3F4"/>
                </a:solidFill>
                <a:latin typeface="Arial"/>
                <a:ea typeface="Arial"/>
                <a:cs typeface="Arial"/>
              </a:rPr>
              <a:t>What exactly did we observe?</a:t>
            </a:r>
          </a:p>
        </p:txBody>
      </p:sp>
      <p:sp>
        <p:nvSpPr>
          <p:cNvPr id="6" name="body-mark-2">
            <a:extLst xmlns:a="http://schemas.openxmlformats.org/drawingml/2006/main">
              <a:ext uri="{FF2B5EF4-FFF2-40B4-BE49-F238E27FC236}">
                <a16:creationId xmlns:a16="http://schemas.microsoft.com/office/drawing/2014/main" id="{7BEEE958-DEA0-4253-9D43-263478BE0736}"/>
              </a:ext>
            </a:extLst>
          </p:cNvPr>
          <p:cNvSpPr>
            <a:spLocks xmlns:a="http://schemas.openxmlformats.org/drawingml/2006/main" noGrp="1"/>
          </p:cNvSpPr>
          <p:nvPr/>
        </p:nvSpPr>
        <p:spPr>
          <a:xfrm xmlns:a="http://schemas.openxmlformats.org/drawingml/2006/main">
            <a:off x="685800" y="3040062"/>
            <a:ext cx="60960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7" name="body-number-2">
            <a:extLst xmlns:a="http://schemas.openxmlformats.org/drawingml/2006/main">
              <a:ext uri="{FF2B5EF4-FFF2-40B4-BE49-F238E27FC236}">
                <a16:creationId xmlns:a16="http://schemas.microsoft.com/office/drawing/2014/main" id="{94086FF9-954B-4A06-9F6C-78EE34ED0DC2}"/>
              </a:ext>
            </a:extLst>
          </p:cNvPr>
          <p:cNvSpPr>
            <a:spLocks xmlns:a="http://schemas.openxmlformats.org/drawingml/2006/main" noGrp="1"/>
          </p:cNvSpPr>
          <p:nvPr/>
        </p:nvSpPr>
        <p:spPr>
          <a:xfrm xmlns:a="http://schemas.openxmlformats.org/drawingml/2006/main">
            <a:off x="800100" y="3097212"/>
            <a:ext cx="3810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ctr">
              <a:defRPr sz="1500" b="1">
                <a:solidFill>
                  <a:srgbClr val="11C7B6"/>
                </a:solidFill>
                <a:latin typeface="Arial"/>
                <a:ea typeface="Arial"/>
                <a:cs typeface="Arial"/>
              </a:defRPr>
            </a:pPr>
            <a:r>
              <a:rPr sz="1500" b="1">
                <a:solidFill>
                  <a:srgbClr val="11C7B6"/>
                </a:solidFill>
                <a:latin typeface="Arial"/>
                <a:ea typeface="Arial"/>
                <a:cs typeface="Arial"/>
              </a:rPr>
              <a:t>02</a:t>
            </a:r>
          </a:p>
        </p:txBody>
      </p:sp>
      <p:sp>
        <p:nvSpPr>
          <p:cNvPr id="8" name="body-line-2">
            <a:extLst xmlns:a="http://schemas.openxmlformats.org/drawingml/2006/main">
              <a:ext uri="{FF2B5EF4-FFF2-40B4-BE49-F238E27FC236}">
                <a16:creationId xmlns:a16="http://schemas.microsoft.com/office/drawing/2014/main" id="{9C51024A-675F-4B6E-ADF3-39CC2DF8517E}"/>
              </a:ext>
            </a:extLst>
          </p:cNvPr>
          <p:cNvSpPr>
            <a:spLocks xmlns:a="http://schemas.openxmlformats.org/drawingml/2006/main" noGrp="1"/>
          </p:cNvSpPr>
          <p:nvPr/>
        </p:nvSpPr>
        <p:spPr>
          <a:xfrm xmlns:a="http://schemas.openxmlformats.org/drawingml/2006/main">
            <a:off x="1524000" y="2963862"/>
            <a:ext cx="97917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What touches what?</a:t>
            </a:r>
          </a:p>
        </p:txBody>
      </p:sp>
      <p:sp>
        <p:nvSpPr>
          <p:cNvPr id="9" name="body-mark-3">
            <a:extLst xmlns:a="http://schemas.openxmlformats.org/drawingml/2006/main">
              <a:ext uri="{FF2B5EF4-FFF2-40B4-BE49-F238E27FC236}">
                <a16:creationId xmlns:a16="http://schemas.microsoft.com/office/drawing/2014/main" id="{47A36B80-C68F-45C8-87DE-BFBC2D000DE6}"/>
              </a:ext>
            </a:extLst>
          </p:cNvPr>
          <p:cNvSpPr>
            <a:spLocks xmlns:a="http://schemas.openxmlformats.org/drawingml/2006/main" noGrp="1"/>
          </p:cNvSpPr>
          <p:nvPr/>
        </p:nvSpPr>
        <p:spPr>
          <a:xfrm xmlns:a="http://schemas.openxmlformats.org/drawingml/2006/main">
            <a:off x="685800" y="3670300"/>
            <a:ext cx="60960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0" name="body-number-3">
            <a:extLst xmlns:a="http://schemas.openxmlformats.org/drawingml/2006/main">
              <a:ext uri="{FF2B5EF4-FFF2-40B4-BE49-F238E27FC236}">
                <a16:creationId xmlns:a16="http://schemas.microsoft.com/office/drawing/2014/main" id="{AC8DC7BF-1C2E-4333-A544-8975B3413E72}"/>
              </a:ext>
            </a:extLst>
          </p:cNvPr>
          <p:cNvSpPr>
            <a:spLocks xmlns:a="http://schemas.openxmlformats.org/drawingml/2006/main" noGrp="1"/>
          </p:cNvSpPr>
          <p:nvPr/>
        </p:nvSpPr>
        <p:spPr>
          <a:xfrm xmlns:a="http://schemas.openxmlformats.org/drawingml/2006/main">
            <a:off x="800100" y="3727450"/>
            <a:ext cx="3810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ctr">
              <a:defRPr sz="1500" b="1">
                <a:solidFill>
                  <a:srgbClr val="11C7B6"/>
                </a:solidFill>
                <a:latin typeface="Arial"/>
                <a:ea typeface="Arial"/>
                <a:cs typeface="Arial"/>
              </a:defRPr>
            </a:pPr>
            <a:r>
              <a:rPr sz="1500" b="1">
                <a:solidFill>
                  <a:srgbClr val="11C7B6"/>
                </a:solidFill>
                <a:latin typeface="Arial"/>
                <a:ea typeface="Arial"/>
                <a:cs typeface="Arial"/>
              </a:rPr>
              <a:t>03</a:t>
            </a:r>
          </a:p>
        </p:txBody>
      </p:sp>
      <p:sp>
        <p:nvSpPr>
          <p:cNvPr id="11" name="body-line-3">
            <a:extLst xmlns:a="http://schemas.openxmlformats.org/drawingml/2006/main">
              <a:ext uri="{FF2B5EF4-FFF2-40B4-BE49-F238E27FC236}">
                <a16:creationId xmlns:a16="http://schemas.microsoft.com/office/drawing/2014/main" id="{26FD8C28-AA50-42AA-A2A8-761950D542B4}"/>
              </a:ext>
            </a:extLst>
          </p:cNvPr>
          <p:cNvSpPr>
            <a:spLocks xmlns:a="http://schemas.openxmlformats.org/drawingml/2006/main" noGrp="1"/>
          </p:cNvSpPr>
          <p:nvPr/>
        </p:nvSpPr>
        <p:spPr>
          <a:xfrm xmlns:a="http://schemas.openxmlformats.org/drawingml/2006/main">
            <a:off x="1524000" y="3594100"/>
            <a:ext cx="97917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Who owns the relationship?</a:t>
            </a:r>
          </a:p>
        </p:txBody>
      </p:sp>
      <p:sp>
        <p:nvSpPr>
          <p:cNvPr id="12" name="body-mark-4">
            <a:extLst xmlns:a="http://schemas.openxmlformats.org/drawingml/2006/main">
              <a:ext uri="{FF2B5EF4-FFF2-40B4-BE49-F238E27FC236}">
                <a16:creationId xmlns:a16="http://schemas.microsoft.com/office/drawing/2014/main" id="{6BB48A69-7A26-42D1-A054-CBAC746F6CE7}"/>
              </a:ext>
            </a:extLst>
          </p:cNvPr>
          <p:cNvSpPr>
            <a:spLocks xmlns:a="http://schemas.openxmlformats.org/drawingml/2006/main" noGrp="1"/>
          </p:cNvSpPr>
          <p:nvPr/>
        </p:nvSpPr>
        <p:spPr>
          <a:xfrm xmlns:a="http://schemas.openxmlformats.org/drawingml/2006/main">
            <a:off x="685800" y="4300538"/>
            <a:ext cx="60960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3" name="body-number-4">
            <a:extLst xmlns:a="http://schemas.openxmlformats.org/drawingml/2006/main">
              <a:ext uri="{FF2B5EF4-FFF2-40B4-BE49-F238E27FC236}">
                <a16:creationId xmlns:a16="http://schemas.microsoft.com/office/drawing/2014/main" id="{E82F5AF5-1927-4168-8661-C1242E179042}"/>
              </a:ext>
            </a:extLst>
          </p:cNvPr>
          <p:cNvSpPr>
            <a:spLocks xmlns:a="http://schemas.openxmlformats.org/drawingml/2006/main" noGrp="1"/>
          </p:cNvSpPr>
          <p:nvPr/>
        </p:nvSpPr>
        <p:spPr>
          <a:xfrm xmlns:a="http://schemas.openxmlformats.org/drawingml/2006/main">
            <a:off x="800100" y="4357688"/>
            <a:ext cx="3810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ctr">
              <a:defRPr sz="1500" b="1">
                <a:solidFill>
                  <a:srgbClr val="11C7B6"/>
                </a:solidFill>
                <a:latin typeface="Arial"/>
                <a:ea typeface="Arial"/>
                <a:cs typeface="Arial"/>
              </a:defRPr>
            </a:pPr>
            <a:r>
              <a:rPr sz="1500" b="1">
                <a:solidFill>
                  <a:srgbClr val="11C7B6"/>
                </a:solidFill>
                <a:latin typeface="Arial"/>
                <a:ea typeface="Arial"/>
                <a:cs typeface="Arial"/>
              </a:rPr>
              <a:t>04</a:t>
            </a:r>
          </a:p>
        </p:txBody>
      </p:sp>
      <p:sp>
        <p:nvSpPr>
          <p:cNvPr id="14" name="body-line-4">
            <a:extLst xmlns:a="http://schemas.openxmlformats.org/drawingml/2006/main">
              <a:ext uri="{FF2B5EF4-FFF2-40B4-BE49-F238E27FC236}">
                <a16:creationId xmlns:a16="http://schemas.microsoft.com/office/drawing/2014/main" id="{165D5430-FB41-4AB9-9898-0B1D06E37210}"/>
              </a:ext>
            </a:extLst>
          </p:cNvPr>
          <p:cNvSpPr>
            <a:spLocks xmlns:a="http://schemas.openxmlformats.org/drawingml/2006/main" noGrp="1"/>
          </p:cNvSpPr>
          <p:nvPr/>
        </p:nvSpPr>
        <p:spPr>
          <a:xfrm xmlns:a="http://schemas.openxmlformats.org/drawingml/2006/main">
            <a:off x="1524000" y="4224338"/>
            <a:ext cx="97917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Necessary for what?</a:t>
            </a:r>
          </a:p>
        </p:txBody>
      </p:sp>
      <p:sp>
        <p:nvSpPr>
          <p:cNvPr id="15" name="body-mark-5">
            <a:extLst xmlns:a="http://schemas.openxmlformats.org/drawingml/2006/main">
              <a:ext uri="{FF2B5EF4-FFF2-40B4-BE49-F238E27FC236}">
                <a16:creationId xmlns:a16="http://schemas.microsoft.com/office/drawing/2014/main" id="{38A37F82-7C09-4811-BC37-F0A0071E9A06}"/>
              </a:ext>
            </a:extLst>
          </p:cNvPr>
          <p:cNvSpPr>
            <a:spLocks xmlns:a="http://schemas.openxmlformats.org/drawingml/2006/main" noGrp="1"/>
          </p:cNvSpPr>
          <p:nvPr/>
        </p:nvSpPr>
        <p:spPr>
          <a:xfrm xmlns:a="http://schemas.openxmlformats.org/drawingml/2006/main">
            <a:off x="685800" y="4930775"/>
            <a:ext cx="60960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6" name="body-number-5">
            <a:extLst xmlns:a="http://schemas.openxmlformats.org/drawingml/2006/main">
              <a:ext uri="{FF2B5EF4-FFF2-40B4-BE49-F238E27FC236}">
                <a16:creationId xmlns:a16="http://schemas.microsoft.com/office/drawing/2014/main" id="{1BD2851A-3B3C-49CE-B011-70B8097625BA}"/>
              </a:ext>
            </a:extLst>
          </p:cNvPr>
          <p:cNvSpPr>
            <a:spLocks xmlns:a="http://schemas.openxmlformats.org/drawingml/2006/main" noGrp="1"/>
          </p:cNvSpPr>
          <p:nvPr/>
        </p:nvSpPr>
        <p:spPr>
          <a:xfrm xmlns:a="http://schemas.openxmlformats.org/drawingml/2006/main">
            <a:off x="800100" y="4987925"/>
            <a:ext cx="3810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ctr">
              <a:defRPr sz="1500" b="1">
                <a:solidFill>
                  <a:srgbClr val="11C7B6"/>
                </a:solidFill>
                <a:latin typeface="Arial"/>
                <a:ea typeface="Arial"/>
                <a:cs typeface="Arial"/>
              </a:defRPr>
            </a:pPr>
            <a:r>
              <a:rPr sz="1500" b="1">
                <a:solidFill>
                  <a:srgbClr val="11C7B6"/>
                </a:solidFill>
                <a:latin typeface="Arial"/>
                <a:ea typeface="Arial"/>
                <a:cs typeface="Arial"/>
              </a:rPr>
              <a:t>05</a:t>
            </a:r>
          </a:p>
        </p:txBody>
      </p:sp>
      <p:sp>
        <p:nvSpPr>
          <p:cNvPr id="17" name="body-line-5">
            <a:extLst xmlns:a="http://schemas.openxmlformats.org/drawingml/2006/main">
              <a:ext uri="{FF2B5EF4-FFF2-40B4-BE49-F238E27FC236}">
                <a16:creationId xmlns:a16="http://schemas.microsoft.com/office/drawing/2014/main" id="{A62615E1-54BB-404F-AA86-76C21BDD1F82}"/>
              </a:ext>
            </a:extLst>
          </p:cNvPr>
          <p:cNvSpPr>
            <a:spLocks xmlns:a="http://schemas.openxmlformats.org/drawingml/2006/main" noGrp="1"/>
          </p:cNvSpPr>
          <p:nvPr/>
        </p:nvSpPr>
        <p:spPr>
          <a:xfrm xmlns:a="http://schemas.openxmlformats.org/drawingml/2006/main">
            <a:off x="1524000" y="4854575"/>
            <a:ext cx="97917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What does this evidence actually prove?</a:t>
            </a:r>
          </a:p>
        </p:txBody>
      </p:sp>
      <p:sp>
        <p:nvSpPr>
          <p:cNvPr id="18" name="body-mark-6">
            <a:extLst xmlns:a="http://schemas.openxmlformats.org/drawingml/2006/main">
              <a:ext uri="{FF2B5EF4-FFF2-40B4-BE49-F238E27FC236}">
                <a16:creationId xmlns:a16="http://schemas.microsoft.com/office/drawing/2014/main" id="{C0BCCA1B-6D10-4433-88EA-43AECBE53EBC}"/>
              </a:ext>
            </a:extLst>
          </p:cNvPr>
          <p:cNvSpPr>
            <a:spLocks xmlns:a="http://schemas.openxmlformats.org/drawingml/2006/main" noGrp="1"/>
          </p:cNvSpPr>
          <p:nvPr/>
        </p:nvSpPr>
        <p:spPr>
          <a:xfrm xmlns:a="http://schemas.openxmlformats.org/drawingml/2006/main">
            <a:off x="685800" y="5561012"/>
            <a:ext cx="60960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9" name="body-number-6">
            <a:extLst xmlns:a="http://schemas.openxmlformats.org/drawingml/2006/main">
              <a:ext uri="{FF2B5EF4-FFF2-40B4-BE49-F238E27FC236}">
                <a16:creationId xmlns:a16="http://schemas.microsoft.com/office/drawing/2014/main" id="{B0E24C9F-6A48-4840-A8B9-4FED8FFDF775}"/>
              </a:ext>
            </a:extLst>
          </p:cNvPr>
          <p:cNvSpPr>
            <a:spLocks xmlns:a="http://schemas.openxmlformats.org/drawingml/2006/main" noGrp="1"/>
          </p:cNvSpPr>
          <p:nvPr/>
        </p:nvSpPr>
        <p:spPr>
          <a:xfrm xmlns:a="http://schemas.openxmlformats.org/drawingml/2006/main">
            <a:off x="800100" y="5618162"/>
            <a:ext cx="3810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ctr">
              <a:defRPr sz="1500" b="1">
                <a:solidFill>
                  <a:srgbClr val="11C7B6"/>
                </a:solidFill>
                <a:latin typeface="Arial"/>
                <a:ea typeface="Arial"/>
                <a:cs typeface="Arial"/>
              </a:defRPr>
            </a:pPr>
            <a:r>
              <a:rPr sz="1500" b="1">
                <a:solidFill>
                  <a:srgbClr val="11C7B6"/>
                </a:solidFill>
                <a:latin typeface="Arial"/>
                <a:ea typeface="Arial"/>
                <a:cs typeface="Arial"/>
              </a:rPr>
              <a:t>06</a:t>
            </a:r>
          </a:p>
        </p:txBody>
      </p:sp>
      <p:sp>
        <p:nvSpPr>
          <p:cNvPr id="20" name="body-line-6">
            <a:extLst xmlns:a="http://schemas.openxmlformats.org/drawingml/2006/main">
              <a:ext uri="{FF2B5EF4-FFF2-40B4-BE49-F238E27FC236}">
                <a16:creationId xmlns:a16="http://schemas.microsoft.com/office/drawing/2014/main" id="{9F5C2E3A-1E65-40CA-8E0C-243534C3823B}"/>
              </a:ext>
            </a:extLst>
          </p:cNvPr>
          <p:cNvSpPr>
            <a:spLocks xmlns:a="http://schemas.openxmlformats.org/drawingml/2006/main" noGrp="1"/>
          </p:cNvSpPr>
          <p:nvPr/>
        </p:nvSpPr>
        <p:spPr>
          <a:xfrm xmlns:a="http://schemas.openxmlformats.org/drawingml/2006/main">
            <a:off x="1524000" y="5484812"/>
            <a:ext cx="97917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What would force us to review the decision?</a:t>
            </a:r>
          </a:p>
        </p:txBody>
      </p:sp>
      <p:sp>
        <p:nvSpPr>
          <p:cNvPr id="21" name="top-accent">
            <a:extLst xmlns:a="http://schemas.openxmlformats.org/drawingml/2006/main">
              <a:ext uri="{FF2B5EF4-FFF2-40B4-BE49-F238E27FC236}">
                <a16:creationId xmlns:a16="http://schemas.microsoft.com/office/drawing/2014/main" id="{A7F1F894-C3E7-4C64-97DF-4FCEC3BCEB9E}"/>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C7B6"/>
          </a:solidFill>
          <a:ln xmlns:a="http://schemas.openxmlformats.org/drawingml/2006/main" w="0">
            <a:noFill/>
          </a:ln>
        </p:spPr>
      </p:sp>
      <p:sp>
        <p:nvSpPr>
          <p:cNvPr id="22" name="footer-brand">
            <a:extLst xmlns:a="http://schemas.openxmlformats.org/drawingml/2006/main">
              <a:ext uri="{FF2B5EF4-FFF2-40B4-BE49-F238E27FC236}">
                <a16:creationId xmlns:a16="http://schemas.microsoft.com/office/drawing/2014/main" id="{6DB6C70F-D0D1-4F96-82F9-D2528C2F114F}"/>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23" name="footer-number">
            <a:extLst xmlns:a="http://schemas.openxmlformats.org/drawingml/2006/main">
              <a:ext uri="{FF2B5EF4-FFF2-40B4-BE49-F238E27FC236}">
                <a16:creationId xmlns:a16="http://schemas.microsoft.com/office/drawing/2014/main" id="{9A785245-E5FC-4A00-A4F9-75B34D5CE708}"/>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23 / 24</a:t>
            </a:r>
          </a:p>
        </p:txBody>
      </p:sp>
    </p:spTree>
    <p:extLst>
      <p:ext uri="{BB962C8B-B14F-4D97-AF65-F5344CB8AC3E}">
        <p14:creationId xmlns:p14="http://schemas.microsoft.com/office/powerpoint/2010/main" val="863674349"/>
      </p:ext>
    </p:extLst>
  </p:cSld>
</p:sld>
</file>

<file path=ppt/slides/slide24.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8" name="slide-kicker">
            <a:extLst xmlns:a="http://schemas.openxmlformats.org/drawingml/2006/main">
              <a:ext uri="{FF2B5EF4-FFF2-40B4-BE49-F238E27FC236}">
                <a16:creationId xmlns:a16="http://schemas.microsoft.com/office/drawing/2014/main" id="{7E1D1960-FA21-4802-905C-EB9FA0DBC10E}"/>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B7E33D"/>
                </a:solidFill>
                <a:latin typeface="Arial"/>
                <a:ea typeface="Arial"/>
                <a:cs typeface="Arial"/>
              </a:defRPr>
            </a:pPr>
            <a:r>
              <a:rPr sz="1050" b="1">
                <a:solidFill>
                  <a:srgbClr val="B7E33D"/>
                </a:solidFill>
                <a:latin typeface="Arial"/>
                <a:ea typeface="Arial"/>
                <a:cs typeface="Arial"/>
              </a:rPr>
              <a:t>WACK / CLOSE</a:t>
            </a:r>
          </a:p>
        </p:txBody>
      </p:sp>
      <p:sp>
        <p:nvSpPr>
          <p:cNvPr id="2" name="slide-title">
            <a:extLst xmlns:a="http://schemas.openxmlformats.org/drawingml/2006/main">
              <a:ext uri="{FF2B5EF4-FFF2-40B4-BE49-F238E27FC236}">
                <a16:creationId xmlns:a16="http://schemas.microsoft.com/office/drawing/2014/main" id="{F8E7B0A5-F67F-4C9D-BCED-043546A1BEFC}"/>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3600" b="0">
                <a:solidFill>
                  <a:srgbClr val="F0F3F4"/>
                </a:solidFill>
                <a:latin typeface="Impact"/>
                <a:ea typeface="Impact"/>
                <a:cs typeface="Impact"/>
              </a:defRPr>
            </a:pPr>
            <a:r>
              <a:rPr sz="3600" b="0">
                <a:solidFill>
                  <a:srgbClr val="F0F3F4"/>
                </a:solidFill>
                <a:latin typeface="Impact"/>
                <a:ea typeface="Impact"/>
                <a:cs typeface="Impact"/>
              </a:rPr>
              <a:t>FIND. MAP. EXPLAIN. REDUCE. PROVE.</a:t>
            </a:r>
          </a:p>
        </p:txBody>
      </p:sp>
      <p:sp>
        <p:nvSpPr>
          <p:cNvPr id="3" name="slide-subtitle">
            <a:extLst xmlns:a="http://schemas.openxmlformats.org/drawingml/2006/main">
              <a:ext uri="{FF2B5EF4-FFF2-40B4-BE49-F238E27FC236}">
                <a16:creationId xmlns:a16="http://schemas.microsoft.com/office/drawing/2014/main" id="{53E4343F-F40D-4044-A7DC-19151A05232D}"/>
              </a:ext>
            </a:extLst>
          </p:cNvPr>
          <p:cNvSpPr>
            <a:spLocks xmlns:a="http://schemas.openxmlformats.org/drawingml/2006/main" noGrp="1"/>
          </p:cNvSpPr>
          <p:nvPr/>
        </p:nvSpPr>
        <p:spPr>
          <a:xfrm xmlns:a="http://schemas.openxmlformats.org/drawingml/2006/main">
            <a:off x="723900" y="1962150"/>
            <a:ext cx="9906000" cy="5143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950" b="0">
                <a:solidFill>
                  <a:srgbClr val="A0B0B6"/>
                </a:solidFill>
                <a:latin typeface="Arial"/>
                <a:ea typeface="Arial"/>
                <a:cs typeface="Arial"/>
              </a:defRPr>
            </a:pPr>
            <a:r>
              <a:rPr sz="1950" b="0">
                <a:solidFill>
                  <a:srgbClr val="A0B0B6"/>
                </a:solidFill>
                <a:latin typeface="Arial"/>
                <a:ea typeface="Arial"/>
                <a:cs typeface="Arial"/>
              </a:rPr>
              <a:t>Until the assessment tells the same story as the architecture.</a:t>
            </a:r>
          </a:p>
        </p:txBody>
      </p:sp>
      <p:sp>
        <p:nvSpPr>
          <p:cNvPr id="4" name="slide-footer-callout">
            <a:extLst xmlns:a="http://schemas.openxmlformats.org/drawingml/2006/main">
              <a:ext uri="{FF2B5EF4-FFF2-40B4-BE49-F238E27FC236}">
                <a16:creationId xmlns:a16="http://schemas.microsoft.com/office/drawing/2014/main" id="{6053DB75-87B9-42CB-8104-368B5F42EA16}"/>
              </a:ext>
            </a:extLst>
          </p:cNvPr>
          <p:cNvSpPr>
            <a:spLocks xmlns:a="http://schemas.openxmlformats.org/drawingml/2006/main" noGrp="1"/>
          </p:cNvSpPr>
          <p:nvPr/>
        </p:nvSpPr>
        <p:spPr>
          <a:xfrm xmlns:a="http://schemas.openxmlformats.org/drawingml/2006/main">
            <a:off x="685800" y="5772150"/>
            <a:ext cx="108204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2100" b="1">
                <a:solidFill>
                  <a:srgbClr val="B7E33D"/>
                </a:solidFill>
                <a:latin typeface="Impact"/>
                <a:ea typeface="Impact"/>
                <a:cs typeface="Impact"/>
              </a:defRPr>
            </a:pPr>
            <a:r>
              <a:rPr sz="2100" b="1">
                <a:solidFill>
                  <a:srgbClr val="B7E33D"/>
                </a:solidFill>
                <a:latin typeface="Impact"/>
                <a:ea typeface="Impact"/>
                <a:cs typeface="Impact"/>
              </a:rPr>
              <a:t>THECLUSTEROFWACK.COM</a:t>
            </a:r>
          </a:p>
        </p:txBody>
      </p:sp>
      <p:sp>
        <p:nvSpPr>
          <p:cNvPr id="5" name="top-accent">
            <a:extLst xmlns:a="http://schemas.openxmlformats.org/drawingml/2006/main">
              <a:ext uri="{FF2B5EF4-FFF2-40B4-BE49-F238E27FC236}">
                <a16:creationId xmlns:a16="http://schemas.microsoft.com/office/drawing/2014/main" id="{933A4D60-853A-4E0A-A9DA-A52D319CC7BE}"/>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7E33D"/>
          </a:solidFill>
          <a:ln xmlns:a="http://schemas.openxmlformats.org/drawingml/2006/main" w="0">
            <a:noFill/>
          </a:ln>
        </p:spPr>
      </p:sp>
      <p:sp>
        <p:nvSpPr>
          <p:cNvPr id="6" name="footer-brand">
            <a:extLst xmlns:a="http://schemas.openxmlformats.org/drawingml/2006/main">
              <a:ext uri="{FF2B5EF4-FFF2-40B4-BE49-F238E27FC236}">
                <a16:creationId xmlns:a16="http://schemas.microsoft.com/office/drawing/2014/main" id="{22C1ED37-F9D1-4F68-9CE1-8F379B776DD6}"/>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7" name="footer-number">
            <a:extLst xmlns:a="http://schemas.openxmlformats.org/drawingml/2006/main">
              <a:ext uri="{FF2B5EF4-FFF2-40B4-BE49-F238E27FC236}">
                <a16:creationId xmlns:a16="http://schemas.microsoft.com/office/drawing/2014/main" id="{BA804726-4A01-4AF1-ACC1-5BBF10A35927}"/>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24 / 24</a:t>
            </a:r>
          </a:p>
        </p:txBody>
      </p:sp>
    </p:spTree>
    <p:extLst>
      <p:ext uri="{BB962C8B-B14F-4D97-AF65-F5344CB8AC3E}">
        <p14:creationId xmlns:p14="http://schemas.microsoft.com/office/powerpoint/2010/main" val="94607341"/>
      </p:ext>
    </p:extLst>
  </p:cSld>
</p:sld>
</file>

<file path=ppt/slides/slide3.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0" name="slide-kicker">
            <a:extLst xmlns:a="http://schemas.openxmlformats.org/drawingml/2006/main">
              <a:ext uri="{FF2B5EF4-FFF2-40B4-BE49-F238E27FC236}">
                <a16:creationId xmlns:a16="http://schemas.microsoft.com/office/drawing/2014/main" id="{3238E99A-F6D8-403F-96C4-B71745F24244}"/>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11C7B6"/>
                </a:solidFill>
                <a:latin typeface="Arial"/>
                <a:ea typeface="Arial"/>
                <a:cs typeface="Arial"/>
              </a:defRPr>
            </a:pPr>
            <a:r>
              <a:rPr sz="1050" b="1">
                <a:solidFill>
                  <a:srgbClr val="11C7B6"/>
                </a:solidFill>
                <a:latin typeface="Arial"/>
                <a:ea typeface="Arial"/>
                <a:cs typeface="Arial"/>
              </a:rPr>
              <a:t>WACK / DEFINITION</a:t>
            </a:r>
          </a:p>
        </p:txBody>
      </p:sp>
      <p:sp>
        <p:nvSpPr>
          <p:cNvPr id="2" name="slide-title">
            <a:extLst xmlns:a="http://schemas.openxmlformats.org/drawingml/2006/main">
              <a:ext uri="{FF2B5EF4-FFF2-40B4-BE49-F238E27FC236}">
                <a16:creationId xmlns:a16="http://schemas.microsoft.com/office/drawing/2014/main" id="{E264BA82-C8A3-4191-878B-71432C6C472D}"/>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3600" b="0">
                <a:solidFill>
                  <a:srgbClr val="F0F3F4"/>
                </a:solidFill>
                <a:latin typeface="Impact"/>
                <a:ea typeface="Impact"/>
                <a:cs typeface="Impact"/>
              </a:defRPr>
            </a:pPr>
            <a:r>
              <a:rPr sz="3600" b="0">
                <a:solidFill>
                  <a:srgbClr val="F0F3F4"/>
                </a:solidFill>
                <a:latin typeface="Impact"/>
                <a:ea typeface="Impact"/>
                <a:cs typeface="Impact"/>
              </a:rPr>
              <a:t>COMPLEXITY IS NOT THE SAME AS WACK.</a:t>
            </a:r>
          </a:p>
        </p:txBody>
      </p:sp>
      <p:sp>
        <p:nvSpPr>
          <p:cNvPr id="3" name="body-mark-1">
            <a:extLst xmlns:a="http://schemas.openxmlformats.org/drawingml/2006/main">
              <a:ext uri="{FF2B5EF4-FFF2-40B4-BE49-F238E27FC236}">
                <a16:creationId xmlns:a16="http://schemas.microsoft.com/office/drawing/2014/main" id="{C5309B13-2D9C-43EF-A7DB-3F808B8363B4}"/>
              </a:ext>
            </a:extLst>
          </p:cNvPr>
          <p:cNvSpPr>
            <a:spLocks xmlns:a="http://schemas.openxmlformats.org/drawingml/2006/main" noGrp="1"/>
          </p:cNvSpPr>
          <p:nvPr/>
        </p:nvSpPr>
        <p:spPr>
          <a:xfrm xmlns:a="http://schemas.openxmlformats.org/drawingml/2006/main">
            <a:off x="685800" y="2409825"/>
            <a:ext cx="95250" cy="533400"/>
          </a:xfrm>
          <a:prstGeom xmlns:a="http://schemas.openxmlformats.org/drawingml/2006/main" prst="rect">
            <a:avLst/>
          </a:prstGeom>
          <a:solidFill xmlns:a="http://schemas.openxmlformats.org/drawingml/2006/main">
            <a:srgbClr val="11C7B6"/>
          </a:solidFill>
          <a:ln xmlns:a="http://schemas.openxmlformats.org/drawingml/2006/main" w="0">
            <a:noFill/>
          </a:ln>
        </p:spPr>
      </p:sp>
      <p:sp>
        <p:nvSpPr>
          <p:cNvPr id="4" name="body-line-1">
            <a:extLst xmlns:a="http://schemas.openxmlformats.org/drawingml/2006/main">
              <a:ext uri="{FF2B5EF4-FFF2-40B4-BE49-F238E27FC236}">
                <a16:creationId xmlns:a16="http://schemas.microsoft.com/office/drawing/2014/main" id="{4740D217-21FA-49AB-BD8A-9383079F2A21}"/>
              </a:ext>
            </a:extLst>
          </p:cNvPr>
          <p:cNvSpPr>
            <a:spLocks xmlns:a="http://schemas.openxmlformats.org/drawingml/2006/main" noGrp="1"/>
          </p:cNvSpPr>
          <p:nvPr/>
        </p:nvSpPr>
        <p:spPr>
          <a:xfrm xmlns:a="http://schemas.openxmlformats.org/drawingml/2006/main">
            <a:off x="1181100" y="23336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1">
                <a:solidFill>
                  <a:srgbClr val="F0F3F4"/>
                </a:solidFill>
                <a:latin typeface="Arial"/>
                <a:ea typeface="Arial"/>
                <a:cs typeface="Arial"/>
              </a:defRPr>
            </a:pPr>
            <a:r>
              <a:rPr sz="2175" b="1">
                <a:solidFill>
                  <a:srgbClr val="F0F3F4"/>
                </a:solidFill>
                <a:latin typeface="Arial"/>
                <a:ea typeface="Arial"/>
                <a:cs typeface="Arial"/>
              </a:rPr>
              <a:t>Necessary complexity can be explained, owned, constrained, and evidenced.</a:t>
            </a:r>
          </a:p>
        </p:txBody>
      </p:sp>
      <p:sp>
        <p:nvSpPr>
          <p:cNvPr id="5" name="body-mark-2">
            <a:extLst xmlns:a="http://schemas.openxmlformats.org/drawingml/2006/main">
              <a:ext uri="{FF2B5EF4-FFF2-40B4-BE49-F238E27FC236}">
                <a16:creationId xmlns:a16="http://schemas.microsoft.com/office/drawing/2014/main" id="{C53D498F-7416-4AB9-8711-AE3BBE24AD07}"/>
              </a:ext>
            </a:extLst>
          </p:cNvPr>
          <p:cNvSpPr>
            <a:spLocks xmlns:a="http://schemas.openxmlformats.org/drawingml/2006/main" noGrp="1"/>
          </p:cNvSpPr>
          <p:nvPr/>
        </p:nvSpPr>
        <p:spPr>
          <a:xfrm xmlns:a="http://schemas.openxmlformats.org/drawingml/2006/main">
            <a:off x="685800" y="32861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6" name="body-line-2">
            <a:extLst xmlns:a="http://schemas.openxmlformats.org/drawingml/2006/main">
              <a:ext uri="{FF2B5EF4-FFF2-40B4-BE49-F238E27FC236}">
                <a16:creationId xmlns:a16="http://schemas.microsoft.com/office/drawing/2014/main" id="{6AD1070A-CAEC-494A-ADF2-5338D47BF6BA}"/>
              </a:ext>
            </a:extLst>
          </p:cNvPr>
          <p:cNvSpPr>
            <a:spLocks xmlns:a="http://schemas.openxmlformats.org/drawingml/2006/main" noGrp="1"/>
          </p:cNvSpPr>
          <p:nvPr/>
        </p:nvSpPr>
        <p:spPr>
          <a:xfrm xmlns:a="http://schemas.openxmlformats.org/drawingml/2006/main">
            <a:off x="1181100" y="32099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Wack begins where dependencies, exceptions, and assumptions accumulate faster than the shared explanation.</a:t>
            </a:r>
          </a:p>
        </p:txBody>
      </p:sp>
      <p:sp>
        <p:nvSpPr>
          <p:cNvPr id="7" name="top-accent">
            <a:extLst xmlns:a="http://schemas.openxmlformats.org/drawingml/2006/main">
              <a:ext uri="{FF2B5EF4-FFF2-40B4-BE49-F238E27FC236}">
                <a16:creationId xmlns:a16="http://schemas.microsoft.com/office/drawing/2014/main" id="{5F30BEEB-66BB-408B-8FAA-1F3D80DA9A2A}"/>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C7B6"/>
          </a:solidFill>
          <a:ln xmlns:a="http://schemas.openxmlformats.org/drawingml/2006/main" w="0">
            <a:noFill/>
          </a:ln>
        </p:spPr>
      </p:sp>
      <p:sp>
        <p:nvSpPr>
          <p:cNvPr id="8" name="footer-brand">
            <a:extLst xmlns:a="http://schemas.openxmlformats.org/drawingml/2006/main">
              <a:ext uri="{FF2B5EF4-FFF2-40B4-BE49-F238E27FC236}">
                <a16:creationId xmlns:a16="http://schemas.microsoft.com/office/drawing/2014/main" id="{68AA5003-80EF-4D82-B2FC-AF9F96AC6BBA}"/>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9" name="footer-number">
            <a:extLst xmlns:a="http://schemas.openxmlformats.org/drawingml/2006/main">
              <a:ext uri="{FF2B5EF4-FFF2-40B4-BE49-F238E27FC236}">
                <a16:creationId xmlns:a16="http://schemas.microsoft.com/office/drawing/2014/main" id="{3EC0D854-6F4A-4B42-93A8-45584668D267}"/>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03 / 24</a:t>
            </a:r>
          </a:p>
        </p:txBody>
      </p:sp>
    </p:spTree>
    <p:extLst>
      <p:ext uri="{BB962C8B-B14F-4D97-AF65-F5344CB8AC3E}">
        <p14:creationId xmlns:p14="http://schemas.microsoft.com/office/powerpoint/2010/main" val="1188944317"/>
      </p:ext>
    </p:extLst>
  </p:cSld>
</p:sld>
</file>

<file path=ppt/slides/slide4.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9" name="slide-kicker">
            <a:extLst xmlns:a="http://schemas.openxmlformats.org/drawingml/2006/main">
              <a:ext uri="{FF2B5EF4-FFF2-40B4-BE49-F238E27FC236}">
                <a16:creationId xmlns:a16="http://schemas.microsoft.com/office/drawing/2014/main" id="{C1CD7A42-C9CA-4E28-853D-39847E871E01}"/>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B7E33D"/>
                </a:solidFill>
                <a:latin typeface="Arial"/>
                <a:ea typeface="Arial"/>
                <a:cs typeface="Arial"/>
              </a:defRPr>
            </a:pPr>
            <a:r>
              <a:rPr sz="1050" b="1">
                <a:solidFill>
                  <a:srgbClr val="B7E33D"/>
                </a:solidFill>
                <a:latin typeface="Arial"/>
                <a:ea typeface="Arial"/>
                <a:cs typeface="Arial"/>
              </a:rPr>
              <a:t>WACK / FORMULA</a:t>
            </a:r>
          </a:p>
        </p:txBody>
      </p:sp>
      <p:sp>
        <p:nvSpPr>
          <p:cNvPr id="2" name="slide-title">
            <a:extLst xmlns:a="http://schemas.openxmlformats.org/drawingml/2006/main">
              <a:ext uri="{FF2B5EF4-FFF2-40B4-BE49-F238E27FC236}">
                <a16:creationId xmlns:a16="http://schemas.microsoft.com/office/drawing/2014/main" id="{FA1DDD4E-2EA7-4D6E-BE4B-F08BC25D79D0}"/>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4050" b="0">
                <a:solidFill>
                  <a:srgbClr val="F0F3F4"/>
                </a:solidFill>
                <a:latin typeface="Impact"/>
                <a:ea typeface="Impact"/>
                <a:cs typeface="Impact"/>
              </a:defRPr>
            </a:pPr>
            <a:r>
              <a:rPr sz="4050" b="0">
                <a:solidFill>
                  <a:srgbClr val="F0F3F4"/>
                </a:solidFill>
                <a:latin typeface="Impact"/>
                <a:ea typeface="Impact"/>
                <a:cs typeface="Impact"/>
              </a:rPr>
              <a:t>THE WORKING DEFINITION</a:t>
            </a:r>
          </a:p>
        </p:txBody>
      </p:sp>
      <p:sp>
        <p:nvSpPr>
          <p:cNvPr id="3" name="body-mark-1">
            <a:extLst xmlns:a="http://schemas.openxmlformats.org/drawingml/2006/main">
              <a:ext uri="{FF2B5EF4-FFF2-40B4-BE49-F238E27FC236}">
                <a16:creationId xmlns:a16="http://schemas.microsoft.com/office/drawing/2014/main" id="{EFBEF5AF-7F28-43BB-943B-237C51491941}"/>
              </a:ext>
            </a:extLst>
          </p:cNvPr>
          <p:cNvSpPr>
            <a:spLocks xmlns:a="http://schemas.openxmlformats.org/drawingml/2006/main" noGrp="1"/>
          </p:cNvSpPr>
          <p:nvPr/>
        </p:nvSpPr>
        <p:spPr>
          <a:xfrm xmlns:a="http://schemas.openxmlformats.org/drawingml/2006/main">
            <a:off x="685800" y="2266950"/>
            <a:ext cx="95250" cy="363538"/>
          </a:xfrm>
          <a:prstGeom xmlns:a="http://schemas.openxmlformats.org/drawingml/2006/main" prst="rect">
            <a:avLst/>
          </a:prstGeom>
          <a:solidFill xmlns:a="http://schemas.openxmlformats.org/drawingml/2006/main">
            <a:srgbClr val="B7E33D"/>
          </a:solidFill>
          <a:ln xmlns:a="http://schemas.openxmlformats.org/drawingml/2006/main" w="0">
            <a:noFill/>
          </a:ln>
        </p:spPr>
      </p:sp>
      <p:sp>
        <p:nvSpPr>
          <p:cNvPr id="4" name="body-line-1">
            <a:extLst xmlns:a="http://schemas.openxmlformats.org/drawingml/2006/main">
              <a:ext uri="{FF2B5EF4-FFF2-40B4-BE49-F238E27FC236}">
                <a16:creationId xmlns:a16="http://schemas.microsoft.com/office/drawing/2014/main" id="{343C8107-45BB-4D5F-840D-06C9BFFB4DC9}"/>
              </a:ext>
            </a:extLst>
          </p:cNvPr>
          <p:cNvSpPr>
            <a:spLocks xmlns:a="http://schemas.openxmlformats.org/drawingml/2006/main" noGrp="1"/>
          </p:cNvSpPr>
          <p:nvPr/>
        </p:nvSpPr>
        <p:spPr>
          <a:xfrm xmlns:a="http://schemas.openxmlformats.org/drawingml/2006/main">
            <a:off x="1181100" y="2190750"/>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75" b="1">
                <a:solidFill>
                  <a:srgbClr val="F0F3F4"/>
                </a:solidFill>
                <a:latin typeface="Arial"/>
                <a:ea typeface="Arial"/>
                <a:cs typeface="Arial"/>
              </a:defRPr>
            </a:pPr>
            <a:r>
              <a:rPr sz="1875" b="1">
                <a:solidFill>
                  <a:srgbClr val="F0F3F4"/>
                </a:solidFill>
                <a:latin typeface="Arial"/>
                <a:ea typeface="Arial"/>
                <a:cs typeface="Arial"/>
              </a:rPr>
              <a:t>Accumulated complexity</a:t>
            </a:r>
          </a:p>
        </p:txBody>
      </p:sp>
      <p:sp>
        <p:nvSpPr>
          <p:cNvPr id="5" name="body-mark-2">
            <a:extLst xmlns:a="http://schemas.openxmlformats.org/drawingml/2006/main">
              <a:ext uri="{FF2B5EF4-FFF2-40B4-BE49-F238E27FC236}">
                <a16:creationId xmlns:a16="http://schemas.microsoft.com/office/drawing/2014/main" id="{1B0EF937-68C8-4C33-9A49-7DD0C3CFB7EC}"/>
              </a:ext>
            </a:extLst>
          </p:cNvPr>
          <p:cNvSpPr>
            <a:spLocks xmlns:a="http://schemas.openxmlformats.org/drawingml/2006/main" noGrp="1"/>
          </p:cNvSpPr>
          <p:nvPr/>
        </p:nvSpPr>
        <p:spPr>
          <a:xfrm xmlns:a="http://schemas.openxmlformats.org/drawingml/2006/main">
            <a:off x="685800" y="2897187"/>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6" name="body-line-2">
            <a:extLst xmlns:a="http://schemas.openxmlformats.org/drawingml/2006/main">
              <a:ext uri="{FF2B5EF4-FFF2-40B4-BE49-F238E27FC236}">
                <a16:creationId xmlns:a16="http://schemas.microsoft.com/office/drawing/2014/main" id="{DBA4BFB7-B23C-4759-BCDA-B4002AF650E3}"/>
              </a:ext>
            </a:extLst>
          </p:cNvPr>
          <p:cNvSpPr>
            <a:spLocks xmlns:a="http://schemas.openxmlformats.org/drawingml/2006/main" noGrp="1"/>
          </p:cNvSpPr>
          <p:nvPr/>
        </p:nvSpPr>
        <p:spPr>
          <a:xfrm xmlns:a="http://schemas.openxmlformats.org/drawingml/2006/main">
            <a:off x="1181100" y="2820987"/>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75" b="0">
                <a:solidFill>
                  <a:srgbClr val="A0B0B6"/>
                </a:solidFill>
                <a:latin typeface="Arial"/>
                <a:ea typeface="Arial"/>
                <a:cs typeface="Arial"/>
              </a:defRPr>
            </a:pPr>
            <a:r>
              <a:rPr sz="1875" b="0">
                <a:solidFill>
                  <a:srgbClr val="A0B0B6"/>
                </a:solidFill>
                <a:latin typeface="Arial"/>
                <a:ea typeface="Arial"/>
                <a:cs typeface="Arial"/>
              </a:rPr>
              <a:t>+ undocumented dependencies</a:t>
            </a:r>
          </a:p>
        </p:txBody>
      </p:sp>
      <p:sp>
        <p:nvSpPr>
          <p:cNvPr id="7" name="body-mark-3">
            <a:extLst xmlns:a="http://schemas.openxmlformats.org/drawingml/2006/main">
              <a:ext uri="{FF2B5EF4-FFF2-40B4-BE49-F238E27FC236}">
                <a16:creationId xmlns:a16="http://schemas.microsoft.com/office/drawing/2014/main" id="{7624C0C4-73B2-49CF-9C2E-6FDB844940A7}"/>
              </a:ext>
            </a:extLst>
          </p:cNvPr>
          <p:cNvSpPr>
            <a:spLocks xmlns:a="http://schemas.openxmlformats.org/drawingml/2006/main" noGrp="1"/>
          </p:cNvSpPr>
          <p:nvPr/>
        </p:nvSpPr>
        <p:spPr>
          <a:xfrm xmlns:a="http://schemas.openxmlformats.org/drawingml/2006/main">
            <a:off x="685800" y="3527425"/>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8" name="body-line-3">
            <a:extLst xmlns:a="http://schemas.openxmlformats.org/drawingml/2006/main">
              <a:ext uri="{FF2B5EF4-FFF2-40B4-BE49-F238E27FC236}">
                <a16:creationId xmlns:a16="http://schemas.microsoft.com/office/drawing/2014/main" id="{1FE0E4E1-4322-425A-85FD-1975AD83CAAD}"/>
              </a:ext>
            </a:extLst>
          </p:cNvPr>
          <p:cNvSpPr>
            <a:spLocks xmlns:a="http://schemas.openxmlformats.org/drawingml/2006/main" noGrp="1"/>
          </p:cNvSpPr>
          <p:nvPr/>
        </p:nvSpPr>
        <p:spPr>
          <a:xfrm xmlns:a="http://schemas.openxmlformats.org/drawingml/2006/main">
            <a:off x="1181100" y="3451225"/>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75" b="0">
                <a:solidFill>
                  <a:srgbClr val="A0B0B6"/>
                </a:solidFill>
                <a:latin typeface="Arial"/>
                <a:ea typeface="Arial"/>
                <a:cs typeface="Arial"/>
              </a:defRPr>
            </a:pPr>
            <a:r>
              <a:rPr sz="1875" b="0">
                <a:solidFill>
                  <a:srgbClr val="A0B0B6"/>
                </a:solidFill>
                <a:latin typeface="Arial"/>
                <a:ea typeface="Arial"/>
                <a:cs typeface="Arial"/>
              </a:rPr>
              <a:t>+ ambiguous ownership</a:t>
            </a:r>
          </a:p>
        </p:txBody>
      </p:sp>
      <p:sp>
        <p:nvSpPr>
          <p:cNvPr id="9" name="body-mark-4">
            <a:extLst xmlns:a="http://schemas.openxmlformats.org/drawingml/2006/main">
              <a:ext uri="{FF2B5EF4-FFF2-40B4-BE49-F238E27FC236}">
                <a16:creationId xmlns:a16="http://schemas.microsoft.com/office/drawing/2014/main" id="{3E221372-2E9E-49E7-8919-F0C3BF8CA530}"/>
              </a:ext>
            </a:extLst>
          </p:cNvPr>
          <p:cNvSpPr>
            <a:spLocks xmlns:a="http://schemas.openxmlformats.org/drawingml/2006/main" noGrp="1"/>
          </p:cNvSpPr>
          <p:nvPr/>
        </p:nvSpPr>
        <p:spPr>
          <a:xfrm xmlns:a="http://schemas.openxmlformats.org/drawingml/2006/main">
            <a:off x="685800" y="4157663"/>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0" name="body-line-4">
            <a:extLst xmlns:a="http://schemas.openxmlformats.org/drawingml/2006/main">
              <a:ext uri="{FF2B5EF4-FFF2-40B4-BE49-F238E27FC236}">
                <a16:creationId xmlns:a16="http://schemas.microsoft.com/office/drawing/2014/main" id="{1FC2C4D6-AAC7-49AB-9277-6B74460777B6}"/>
              </a:ext>
            </a:extLst>
          </p:cNvPr>
          <p:cNvSpPr>
            <a:spLocks xmlns:a="http://schemas.openxmlformats.org/drawingml/2006/main" noGrp="1"/>
          </p:cNvSpPr>
          <p:nvPr/>
        </p:nvSpPr>
        <p:spPr>
          <a:xfrm xmlns:a="http://schemas.openxmlformats.org/drawingml/2006/main">
            <a:off x="1181100" y="4081463"/>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75" b="0">
                <a:solidFill>
                  <a:srgbClr val="A0B0B6"/>
                </a:solidFill>
                <a:latin typeface="Arial"/>
                <a:ea typeface="Arial"/>
                <a:cs typeface="Arial"/>
              </a:defRPr>
            </a:pPr>
            <a:r>
              <a:rPr sz="1875" b="0">
                <a:solidFill>
                  <a:srgbClr val="A0B0B6"/>
                </a:solidFill>
                <a:latin typeface="Arial"/>
                <a:ea typeface="Arial"/>
                <a:cs typeface="Arial"/>
              </a:rPr>
              <a:t>+ inherited exceptions</a:t>
            </a:r>
          </a:p>
        </p:txBody>
      </p:sp>
      <p:sp>
        <p:nvSpPr>
          <p:cNvPr id="11" name="body-mark-5">
            <a:extLst xmlns:a="http://schemas.openxmlformats.org/drawingml/2006/main">
              <a:ext uri="{FF2B5EF4-FFF2-40B4-BE49-F238E27FC236}">
                <a16:creationId xmlns:a16="http://schemas.microsoft.com/office/drawing/2014/main" id="{85F28FBC-FE43-40DA-9B36-1657D5105BD6}"/>
              </a:ext>
            </a:extLst>
          </p:cNvPr>
          <p:cNvSpPr>
            <a:spLocks xmlns:a="http://schemas.openxmlformats.org/drawingml/2006/main" noGrp="1"/>
          </p:cNvSpPr>
          <p:nvPr/>
        </p:nvSpPr>
        <p:spPr>
          <a:xfrm xmlns:a="http://schemas.openxmlformats.org/drawingml/2006/main">
            <a:off x="685800" y="4787900"/>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2" name="body-line-5">
            <a:extLst xmlns:a="http://schemas.openxmlformats.org/drawingml/2006/main">
              <a:ext uri="{FF2B5EF4-FFF2-40B4-BE49-F238E27FC236}">
                <a16:creationId xmlns:a16="http://schemas.microsoft.com/office/drawing/2014/main" id="{358929EC-4E9A-4F4E-A899-D55053E12047}"/>
              </a:ext>
            </a:extLst>
          </p:cNvPr>
          <p:cNvSpPr>
            <a:spLocks xmlns:a="http://schemas.openxmlformats.org/drawingml/2006/main" noGrp="1"/>
          </p:cNvSpPr>
          <p:nvPr/>
        </p:nvSpPr>
        <p:spPr>
          <a:xfrm xmlns:a="http://schemas.openxmlformats.org/drawingml/2006/main">
            <a:off x="1181100" y="4711700"/>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75" b="0">
                <a:solidFill>
                  <a:srgbClr val="A0B0B6"/>
                </a:solidFill>
                <a:latin typeface="Arial"/>
                <a:ea typeface="Arial"/>
                <a:cs typeface="Arial"/>
              </a:defRPr>
            </a:pPr>
            <a:r>
              <a:rPr sz="1875" b="0">
                <a:solidFill>
                  <a:srgbClr val="A0B0B6"/>
                </a:solidFill>
                <a:latin typeface="Arial"/>
                <a:ea typeface="Arial"/>
                <a:cs typeface="Arial"/>
              </a:rPr>
              <a:t>+ unsupported scope assumptions</a:t>
            </a:r>
          </a:p>
        </p:txBody>
      </p:sp>
      <p:sp>
        <p:nvSpPr>
          <p:cNvPr id="13" name="body-mark-6">
            <a:extLst xmlns:a="http://schemas.openxmlformats.org/drawingml/2006/main">
              <a:ext uri="{FF2B5EF4-FFF2-40B4-BE49-F238E27FC236}">
                <a16:creationId xmlns:a16="http://schemas.microsoft.com/office/drawing/2014/main" id="{4F0A4451-45D8-46AE-A276-85D6E46D6C4F}"/>
              </a:ext>
            </a:extLst>
          </p:cNvPr>
          <p:cNvSpPr>
            <a:spLocks xmlns:a="http://schemas.openxmlformats.org/drawingml/2006/main" noGrp="1"/>
          </p:cNvSpPr>
          <p:nvPr/>
        </p:nvSpPr>
        <p:spPr>
          <a:xfrm xmlns:a="http://schemas.openxmlformats.org/drawingml/2006/main">
            <a:off x="685800" y="5418137"/>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4" name="body-line-6">
            <a:extLst xmlns:a="http://schemas.openxmlformats.org/drawingml/2006/main">
              <a:ext uri="{FF2B5EF4-FFF2-40B4-BE49-F238E27FC236}">
                <a16:creationId xmlns:a16="http://schemas.microsoft.com/office/drawing/2014/main" id="{C134147D-C356-40F4-BAA6-78F7200F22E2}"/>
              </a:ext>
            </a:extLst>
          </p:cNvPr>
          <p:cNvSpPr>
            <a:spLocks xmlns:a="http://schemas.openxmlformats.org/drawingml/2006/main" noGrp="1"/>
          </p:cNvSpPr>
          <p:nvPr/>
        </p:nvSpPr>
        <p:spPr>
          <a:xfrm xmlns:a="http://schemas.openxmlformats.org/drawingml/2006/main">
            <a:off x="1181100" y="5341937"/>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75" b="0">
                <a:solidFill>
                  <a:srgbClr val="A0B0B6"/>
                </a:solidFill>
                <a:latin typeface="Arial"/>
                <a:ea typeface="Arial"/>
                <a:cs typeface="Arial"/>
              </a:defRPr>
            </a:pPr>
            <a:r>
              <a:rPr sz="1875" b="0">
                <a:solidFill>
                  <a:srgbClr val="A0B0B6"/>
                </a:solidFill>
                <a:latin typeface="Arial"/>
                <a:ea typeface="Arial"/>
                <a:cs typeface="Arial"/>
              </a:rPr>
              <a:t>+ fragmented evidence</a:t>
            </a:r>
          </a:p>
        </p:txBody>
      </p:sp>
      <p:sp>
        <p:nvSpPr>
          <p:cNvPr id="15" name="slide-footer-callout">
            <a:extLst xmlns:a="http://schemas.openxmlformats.org/drawingml/2006/main">
              <a:ext uri="{FF2B5EF4-FFF2-40B4-BE49-F238E27FC236}">
                <a16:creationId xmlns:a16="http://schemas.microsoft.com/office/drawing/2014/main" id="{F407660D-A66F-4BB2-AF0B-2A8A38B50B21}"/>
              </a:ext>
            </a:extLst>
          </p:cNvPr>
          <p:cNvSpPr>
            <a:spLocks xmlns:a="http://schemas.openxmlformats.org/drawingml/2006/main" noGrp="1"/>
          </p:cNvSpPr>
          <p:nvPr/>
        </p:nvSpPr>
        <p:spPr>
          <a:xfrm xmlns:a="http://schemas.openxmlformats.org/drawingml/2006/main">
            <a:off x="685800" y="5772150"/>
            <a:ext cx="108204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2100" b="1">
                <a:solidFill>
                  <a:srgbClr val="B7E33D"/>
                </a:solidFill>
                <a:latin typeface="Impact"/>
                <a:ea typeface="Impact"/>
                <a:cs typeface="Impact"/>
              </a:defRPr>
            </a:pPr>
            <a:r>
              <a:rPr sz="2100" b="1">
                <a:solidFill>
                  <a:srgbClr val="B7E33D"/>
                </a:solidFill>
                <a:latin typeface="Impact"/>
                <a:ea typeface="Impact"/>
                <a:cs typeface="Impact"/>
              </a:rPr>
              <a:t>= A CLUSTER OF WACK</a:t>
            </a:r>
          </a:p>
        </p:txBody>
      </p:sp>
      <p:sp>
        <p:nvSpPr>
          <p:cNvPr id="16" name="top-accent">
            <a:extLst xmlns:a="http://schemas.openxmlformats.org/drawingml/2006/main">
              <a:ext uri="{FF2B5EF4-FFF2-40B4-BE49-F238E27FC236}">
                <a16:creationId xmlns:a16="http://schemas.microsoft.com/office/drawing/2014/main" id="{F9CC81CC-A2FD-4FCD-BBAA-681B91ECA517}"/>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7E33D"/>
          </a:solidFill>
          <a:ln xmlns:a="http://schemas.openxmlformats.org/drawingml/2006/main" w="0">
            <a:noFill/>
          </a:ln>
        </p:spPr>
      </p:sp>
      <p:sp>
        <p:nvSpPr>
          <p:cNvPr id="17" name="footer-brand">
            <a:extLst xmlns:a="http://schemas.openxmlformats.org/drawingml/2006/main">
              <a:ext uri="{FF2B5EF4-FFF2-40B4-BE49-F238E27FC236}">
                <a16:creationId xmlns:a16="http://schemas.microsoft.com/office/drawing/2014/main" id="{943D2C20-73A8-46FF-BFD1-4203900F3776}"/>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18" name="footer-number">
            <a:extLst xmlns:a="http://schemas.openxmlformats.org/drawingml/2006/main">
              <a:ext uri="{FF2B5EF4-FFF2-40B4-BE49-F238E27FC236}">
                <a16:creationId xmlns:a16="http://schemas.microsoft.com/office/drawing/2014/main" id="{7F6E679B-1F68-4684-AD5C-F4F558891FC4}"/>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04 / 24</a:t>
            </a:r>
          </a:p>
        </p:txBody>
      </p:sp>
    </p:spTree>
    <p:extLst>
      <p:ext uri="{BB962C8B-B14F-4D97-AF65-F5344CB8AC3E}">
        <p14:creationId xmlns:p14="http://schemas.microsoft.com/office/powerpoint/2010/main" val="1984448621"/>
      </p:ext>
    </p:extLst>
  </p:cSld>
</p:sld>
</file>

<file path=ppt/slides/slide5.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8" name="slide-kicker">
            <a:extLst xmlns:a="http://schemas.openxmlformats.org/drawingml/2006/main">
              <a:ext uri="{FF2B5EF4-FFF2-40B4-BE49-F238E27FC236}">
                <a16:creationId xmlns:a16="http://schemas.microsoft.com/office/drawing/2014/main" id="{647AD152-8A68-427A-B83F-84FBE81BC4D7}"/>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F23B55"/>
                </a:solidFill>
                <a:latin typeface="Arial"/>
                <a:ea typeface="Arial"/>
                <a:cs typeface="Arial"/>
              </a:defRPr>
            </a:pPr>
            <a:r>
              <a:rPr sz="1050" b="1">
                <a:solidFill>
                  <a:srgbClr val="F23B55"/>
                </a:solidFill>
                <a:latin typeface="Arial"/>
                <a:ea typeface="Arial"/>
                <a:cs typeface="Arial"/>
              </a:rPr>
              <a:t>WACK / SIGNALS</a:t>
            </a:r>
          </a:p>
        </p:txBody>
      </p:sp>
      <p:sp>
        <p:nvSpPr>
          <p:cNvPr id="2" name="slide-title">
            <a:extLst xmlns:a="http://schemas.openxmlformats.org/drawingml/2006/main">
              <a:ext uri="{FF2B5EF4-FFF2-40B4-BE49-F238E27FC236}">
                <a16:creationId xmlns:a16="http://schemas.microsoft.com/office/drawing/2014/main" id="{AC1229F5-6A75-485D-9FA4-FD8FA35EB3BA}"/>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3600" b="0">
                <a:solidFill>
                  <a:srgbClr val="F0F3F4"/>
                </a:solidFill>
                <a:latin typeface="Impact"/>
                <a:ea typeface="Impact"/>
                <a:cs typeface="Impact"/>
              </a:defRPr>
            </a:pPr>
            <a:r>
              <a:rPr sz="3600" b="0">
                <a:solidFill>
                  <a:srgbClr val="F0F3F4"/>
                </a:solidFill>
                <a:latin typeface="Impact"/>
                <a:ea typeface="Impact"/>
                <a:cs typeface="Impact"/>
              </a:rPr>
              <a:t>THE SENTENCES THAT SUMMON THE WACK</a:t>
            </a:r>
          </a:p>
        </p:txBody>
      </p:sp>
      <p:sp>
        <p:nvSpPr>
          <p:cNvPr id="3" name="body-mark-1">
            <a:extLst xmlns:a="http://schemas.openxmlformats.org/drawingml/2006/main">
              <a:ext uri="{FF2B5EF4-FFF2-40B4-BE49-F238E27FC236}">
                <a16:creationId xmlns:a16="http://schemas.microsoft.com/office/drawing/2014/main" id="{5C0B5843-CD2F-468F-9C52-5EDD4E2231C7}"/>
              </a:ext>
            </a:extLst>
          </p:cNvPr>
          <p:cNvSpPr>
            <a:spLocks xmlns:a="http://schemas.openxmlformats.org/drawingml/2006/main" noGrp="1"/>
          </p:cNvSpPr>
          <p:nvPr/>
        </p:nvSpPr>
        <p:spPr>
          <a:xfrm xmlns:a="http://schemas.openxmlformats.org/drawingml/2006/main">
            <a:off x="685800" y="2409825"/>
            <a:ext cx="95250" cy="363538"/>
          </a:xfrm>
          <a:prstGeom xmlns:a="http://schemas.openxmlformats.org/drawingml/2006/main" prst="rect">
            <a:avLst/>
          </a:prstGeom>
          <a:solidFill xmlns:a="http://schemas.openxmlformats.org/drawingml/2006/main">
            <a:srgbClr val="F23B55"/>
          </a:solidFill>
          <a:ln xmlns:a="http://schemas.openxmlformats.org/drawingml/2006/main" w="0">
            <a:noFill/>
          </a:ln>
        </p:spPr>
      </p:sp>
      <p:sp>
        <p:nvSpPr>
          <p:cNvPr id="4" name="body-line-1">
            <a:extLst xmlns:a="http://schemas.openxmlformats.org/drawingml/2006/main">
              <a:ext uri="{FF2B5EF4-FFF2-40B4-BE49-F238E27FC236}">
                <a16:creationId xmlns:a16="http://schemas.microsoft.com/office/drawing/2014/main" id="{071CFD64-061A-4C26-BFBA-E19D61238565}"/>
              </a:ext>
            </a:extLst>
          </p:cNvPr>
          <p:cNvSpPr>
            <a:spLocks xmlns:a="http://schemas.openxmlformats.org/drawingml/2006/main" noGrp="1"/>
          </p:cNvSpPr>
          <p:nvPr/>
        </p:nvSpPr>
        <p:spPr>
          <a:xfrm xmlns:a="http://schemas.openxmlformats.org/drawingml/2006/main">
            <a:off x="1181100" y="2333625"/>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1">
                <a:solidFill>
                  <a:srgbClr val="F0F3F4"/>
                </a:solidFill>
                <a:latin typeface="Arial"/>
                <a:ea typeface="Arial"/>
                <a:cs typeface="Arial"/>
              </a:defRPr>
            </a:pPr>
            <a:r>
              <a:rPr sz="1800" b="1">
                <a:solidFill>
                  <a:srgbClr val="F0F3F4"/>
                </a:solidFill>
                <a:latin typeface="Arial"/>
                <a:ea typeface="Arial"/>
                <a:cs typeface="Arial"/>
              </a:rPr>
              <a:t>It is segmented... except for these three things.</a:t>
            </a:r>
          </a:p>
        </p:txBody>
      </p:sp>
      <p:sp>
        <p:nvSpPr>
          <p:cNvPr id="5" name="body-mark-2">
            <a:extLst xmlns:a="http://schemas.openxmlformats.org/drawingml/2006/main">
              <a:ext uri="{FF2B5EF4-FFF2-40B4-BE49-F238E27FC236}">
                <a16:creationId xmlns:a16="http://schemas.microsoft.com/office/drawing/2014/main" id="{5901B579-3F14-46D8-B507-6D464B9F6961}"/>
              </a:ext>
            </a:extLst>
          </p:cNvPr>
          <p:cNvSpPr>
            <a:spLocks xmlns:a="http://schemas.openxmlformats.org/drawingml/2006/main" noGrp="1"/>
          </p:cNvSpPr>
          <p:nvPr/>
        </p:nvSpPr>
        <p:spPr>
          <a:xfrm xmlns:a="http://schemas.openxmlformats.org/drawingml/2006/main">
            <a:off x="685800" y="3040062"/>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6" name="body-line-2">
            <a:extLst xmlns:a="http://schemas.openxmlformats.org/drawingml/2006/main">
              <a:ext uri="{FF2B5EF4-FFF2-40B4-BE49-F238E27FC236}">
                <a16:creationId xmlns:a16="http://schemas.microsoft.com/office/drawing/2014/main" id="{8B3EA3E5-3D30-47D7-BDAE-A1FFBDDF4952}"/>
              </a:ext>
            </a:extLst>
          </p:cNvPr>
          <p:cNvSpPr>
            <a:spLocks xmlns:a="http://schemas.openxmlformats.org/drawingml/2006/main" noGrp="1"/>
          </p:cNvSpPr>
          <p:nvPr/>
        </p:nvSpPr>
        <p:spPr>
          <a:xfrm xmlns:a="http://schemas.openxmlformats.org/drawingml/2006/main">
            <a:off x="1181100" y="2963862"/>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The vendor handles that. We think.</a:t>
            </a:r>
          </a:p>
        </p:txBody>
      </p:sp>
      <p:sp>
        <p:nvSpPr>
          <p:cNvPr id="7" name="body-mark-3">
            <a:extLst xmlns:a="http://schemas.openxmlformats.org/drawingml/2006/main">
              <a:ext uri="{FF2B5EF4-FFF2-40B4-BE49-F238E27FC236}">
                <a16:creationId xmlns:a16="http://schemas.microsoft.com/office/drawing/2014/main" id="{5A661DE4-73C6-4420-B937-2F00FC97C4F4}"/>
              </a:ext>
            </a:extLst>
          </p:cNvPr>
          <p:cNvSpPr>
            <a:spLocks xmlns:a="http://schemas.openxmlformats.org/drawingml/2006/main" noGrp="1"/>
          </p:cNvSpPr>
          <p:nvPr/>
        </p:nvSpPr>
        <p:spPr>
          <a:xfrm xmlns:a="http://schemas.openxmlformats.org/drawingml/2006/main">
            <a:off x="685800" y="3670300"/>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8" name="body-line-3">
            <a:extLst xmlns:a="http://schemas.openxmlformats.org/drawingml/2006/main">
              <a:ext uri="{FF2B5EF4-FFF2-40B4-BE49-F238E27FC236}">
                <a16:creationId xmlns:a16="http://schemas.microsoft.com/office/drawing/2014/main" id="{686160F6-9980-4C80-A742-4D62B7C6A16F}"/>
              </a:ext>
            </a:extLst>
          </p:cNvPr>
          <p:cNvSpPr>
            <a:spLocks xmlns:a="http://schemas.openxmlformats.org/drawingml/2006/main" noGrp="1"/>
          </p:cNvSpPr>
          <p:nvPr/>
        </p:nvSpPr>
        <p:spPr>
          <a:xfrm xmlns:a="http://schemas.openxmlformats.org/drawingml/2006/main">
            <a:off x="1181100" y="3594100"/>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That rule has always been there.</a:t>
            </a:r>
          </a:p>
        </p:txBody>
      </p:sp>
      <p:sp>
        <p:nvSpPr>
          <p:cNvPr id="9" name="body-mark-4">
            <a:extLst xmlns:a="http://schemas.openxmlformats.org/drawingml/2006/main">
              <a:ext uri="{FF2B5EF4-FFF2-40B4-BE49-F238E27FC236}">
                <a16:creationId xmlns:a16="http://schemas.microsoft.com/office/drawing/2014/main" id="{9F373464-CBE5-47B4-8E89-22BEA6E40ECD}"/>
              </a:ext>
            </a:extLst>
          </p:cNvPr>
          <p:cNvSpPr>
            <a:spLocks xmlns:a="http://schemas.openxmlformats.org/drawingml/2006/main" noGrp="1"/>
          </p:cNvSpPr>
          <p:nvPr/>
        </p:nvSpPr>
        <p:spPr>
          <a:xfrm xmlns:a="http://schemas.openxmlformats.org/drawingml/2006/main">
            <a:off x="685800" y="4300538"/>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0" name="body-line-4">
            <a:extLst xmlns:a="http://schemas.openxmlformats.org/drawingml/2006/main">
              <a:ext uri="{FF2B5EF4-FFF2-40B4-BE49-F238E27FC236}">
                <a16:creationId xmlns:a16="http://schemas.microsoft.com/office/drawing/2014/main" id="{F5D4A055-7E9E-4B41-AF22-59906C74DF0E}"/>
              </a:ext>
            </a:extLst>
          </p:cNvPr>
          <p:cNvSpPr>
            <a:spLocks xmlns:a="http://schemas.openxmlformats.org/drawingml/2006/main" noGrp="1"/>
          </p:cNvSpPr>
          <p:nvPr/>
        </p:nvSpPr>
        <p:spPr>
          <a:xfrm xmlns:a="http://schemas.openxmlformats.org/drawingml/2006/main">
            <a:off x="1181100" y="4224338"/>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The dashboard is green.</a:t>
            </a:r>
          </a:p>
        </p:txBody>
      </p:sp>
      <p:sp>
        <p:nvSpPr>
          <p:cNvPr id="11" name="body-mark-5">
            <a:extLst xmlns:a="http://schemas.openxmlformats.org/drawingml/2006/main">
              <a:ext uri="{FF2B5EF4-FFF2-40B4-BE49-F238E27FC236}">
                <a16:creationId xmlns:a16="http://schemas.microsoft.com/office/drawing/2014/main" id="{0FB635A4-83D8-4E4C-8942-DB3C6FF52181}"/>
              </a:ext>
            </a:extLst>
          </p:cNvPr>
          <p:cNvSpPr>
            <a:spLocks xmlns:a="http://schemas.openxmlformats.org/drawingml/2006/main" noGrp="1"/>
          </p:cNvSpPr>
          <p:nvPr/>
        </p:nvSpPr>
        <p:spPr>
          <a:xfrm xmlns:a="http://schemas.openxmlformats.org/drawingml/2006/main">
            <a:off x="685800" y="4930775"/>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2" name="body-line-5">
            <a:extLst xmlns:a="http://schemas.openxmlformats.org/drawingml/2006/main">
              <a:ext uri="{FF2B5EF4-FFF2-40B4-BE49-F238E27FC236}">
                <a16:creationId xmlns:a16="http://schemas.microsoft.com/office/drawing/2014/main" id="{98ED4D30-7020-4839-9CD7-B40C3AD06CEF}"/>
              </a:ext>
            </a:extLst>
          </p:cNvPr>
          <p:cNvSpPr>
            <a:spLocks xmlns:a="http://schemas.openxmlformats.org/drawingml/2006/main" noGrp="1"/>
          </p:cNvSpPr>
          <p:nvPr/>
        </p:nvSpPr>
        <p:spPr>
          <a:xfrm xmlns:a="http://schemas.openxmlformats.org/drawingml/2006/main">
            <a:off x="1181100" y="4854575"/>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The spreadsheet says N/A.</a:t>
            </a:r>
          </a:p>
        </p:txBody>
      </p:sp>
      <p:sp>
        <p:nvSpPr>
          <p:cNvPr id="13" name="body-mark-6">
            <a:extLst xmlns:a="http://schemas.openxmlformats.org/drawingml/2006/main">
              <a:ext uri="{FF2B5EF4-FFF2-40B4-BE49-F238E27FC236}">
                <a16:creationId xmlns:a16="http://schemas.microsoft.com/office/drawing/2014/main" id="{2E04A93C-B4D8-4E32-8522-42E63831C31E}"/>
              </a:ext>
            </a:extLst>
          </p:cNvPr>
          <p:cNvSpPr>
            <a:spLocks xmlns:a="http://schemas.openxmlformats.org/drawingml/2006/main" noGrp="1"/>
          </p:cNvSpPr>
          <p:nvPr/>
        </p:nvSpPr>
        <p:spPr>
          <a:xfrm xmlns:a="http://schemas.openxmlformats.org/drawingml/2006/main">
            <a:off x="685800" y="5561012"/>
            <a:ext cx="95250" cy="363538"/>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4" name="body-line-6">
            <a:extLst xmlns:a="http://schemas.openxmlformats.org/drawingml/2006/main">
              <a:ext uri="{FF2B5EF4-FFF2-40B4-BE49-F238E27FC236}">
                <a16:creationId xmlns:a16="http://schemas.microsoft.com/office/drawing/2014/main" id="{66739013-18C0-4F50-A17C-4E7FE375CE99}"/>
              </a:ext>
            </a:extLst>
          </p:cNvPr>
          <p:cNvSpPr>
            <a:spLocks xmlns:a="http://schemas.openxmlformats.org/drawingml/2006/main" noGrp="1"/>
          </p:cNvSpPr>
          <p:nvPr/>
        </p:nvSpPr>
        <p:spPr>
          <a:xfrm xmlns:a="http://schemas.openxmlformats.org/drawingml/2006/main">
            <a:off x="1181100" y="5484812"/>
            <a:ext cx="9982200" cy="515938"/>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800" b="0">
                <a:solidFill>
                  <a:srgbClr val="A0B0B6"/>
                </a:solidFill>
                <a:latin typeface="Arial"/>
                <a:ea typeface="Arial"/>
                <a:cs typeface="Arial"/>
              </a:defRPr>
            </a:pPr>
            <a:r>
              <a:rPr sz="1800" b="0">
                <a:solidFill>
                  <a:srgbClr val="A0B0B6"/>
                </a:solidFill>
                <a:latin typeface="Arial"/>
                <a:ea typeface="Arial"/>
                <a:cs typeface="Arial"/>
              </a:rPr>
              <a:t>It is complicated.</a:t>
            </a:r>
          </a:p>
        </p:txBody>
      </p:sp>
      <p:sp>
        <p:nvSpPr>
          <p:cNvPr id="15" name="top-accent">
            <a:extLst xmlns:a="http://schemas.openxmlformats.org/drawingml/2006/main">
              <a:ext uri="{FF2B5EF4-FFF2-40B4-BE49-F238E27FC236}">
                <a16:creationId xmlns:a16="http://schemas.microsoft.com/office/drawing/2014/main" id="{7C36E724-742E-4685-8B42-6D152D37F752}"/>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F23B55"/>
          </a:solidFill>
          <a:ln xmlns:a="http://schemas.openxmlformats.org/drawingml/2006/main" w="0">
            <a:noFill/>
          </a:ln>
        </p:spPr>
      </p:sp>
      <p:sp>
        <p:nvSpPr>
          <p:cNvPr id="16" name="footer-brand">
            <a:extLst xmlns:a="http://schemas.openxmlformats.org/drawingml/2006/main">
              <a:ext uri="{FF2B5EF4-FFF2-40B4-BE49-F238E27FC236}">
                <a16:creationId xmlns:a16="http://schemas.microsoft.com/office/drawing/2014/main" id="{F61F8951-1BFE-4A41-80E2-779747741DCB}"/>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17" name="footer-number">
            <a:extLst xmlns:a="http://schemas.openxmlformats.org/drawingml/2006/main">
              <a:ext uri="{FF2B5EF4-FFF2-40B4-BE49-F238E27FC236}">
                <a16:creationId xmlns:a16="http://schemas.microsoft.com/office/drawing/2014/main" id="{2262E328-ECC4-4C21-9FEA-AA3AF7D7D66F}"/>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05 / 24</a:t>
            </a:r>
          </a:p>
        </p:txBody>
      </p:sp>
    </p:spTree>
    <p:extLst>
      <p:ext uri="{BB962C8B-B14F-4D97-AF65-F5344CB8AC3E}">
        <p14:creationId xmlns:p14="http://schemas.microsoft.com/office/powerpoint/2010/main" val="573143333"/>
      </p:ext>
    </p:extLst>
  </p:cSld>
</p:sld>
</file>

<file path=ppt/slides/slide6.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4" name="slide-kicker">
            <a:extLst xmlns:a="http://schemas.openxmlformats.org/drawingml/2006/main">
              <a:ext uri="{FF2B5EF4-FFF2-40B4-BE49-F238E27FC236}">
                <a16:creationId xmlns:a16="http://schemas.microsoft.com/office/drawing/2014/main" id="{F9DBE4F8-8F0F-4717-9BCF-FD0991022E94}"/>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FF882B"/>
                </a:solidFill>
                <a:latin typeface="Arial"/>
                <a:ea typeface="Arial"/>
                <a:cs typeface="Arial"/>
              </a:defRPr>
            </a:pPr>
            <a:r>
              <a:rPr sz="1050" b="1">
                <a:solidFill>
                  <a:srgbClr val="FF882B"/>
                </a:solidFill>
                <a:latin typeface="Arial"/>
                <a:ea typeface="Arial"/>
                <a:cs typeface="Arial"/>
              </a:rPr>
              <a:t>WACK / VOCABULARY</a:t>
            </a:r>
          </a:p>
        </p:txBody>
      </p:sp>
      <p:sp>
        <p:nvSpPr>
          <p:cNvPr id="2" name="slide-title">
            <a:extLst xmlns:a="http://schemas.openxmlformats.org/drawingml/2006/main">
              <a:ext uri="{FF2B5EF4-FFF2-40B4-BE49-F238E27FC236}">
                <a16:creationId xmlns:a16="http://schemas.microsoft.com/office/drawing/2014/main" id="{303AF546-CF81-4D39-97BC-049D9190FA90}"/>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3600" b="0">
                <a:solidFill>
                  <a:srgbClr val="F0F3F4"/>
                </a:solidFill>
                <a:latin typeface="Impact"/>
                <a:ea typeface="Impact"/>
                <a:cs typeface="Impact"/>
              </a:defRPr>
            </a:pPr>
            <a:r>
              <a:rPr sz="3600" b="0">
                <a:solidFill>
                  <a:srgbClr val="F0F3F4"/>
                </a:solidFill>
                <a:latin typeface="Impact"/>
                <a:ea typeface="Impact"/>
                <a:cs typeface="Impact"/>
              </a:rPr>
              <a:t>A MEMORABLE TERM SHOULD EARN ITS KEEP.</a:t>
            </a:r>
          </a:p>
        </p:txBody>
      </p:sp>
      <p:sp>
        <p:nvSpPr>
          <p:cNvPr id="3" name="body-mark-1">
            <a:extLst xmlns:a="http://schemas.openxmlformats.org/drawingml/2006/main">
              <a:ext uri="{FF2B5EF4-FFF2-40B4-BE49-F238E27FC236}">
                <a16:creationId xmlns:a16="http://schemas.microsoft.com/office/drawing/2014/main" id="{C6BACD13-C2B1-40EF-BF68-96446C2C1937}"/>
              </a:ext>
            </a:extLst>
          </p:cNvPr>
          <p:cNvSpPr>
            <a:spLocks xmlns:a="http://schemas.openxmlformats.org/drawingml/2006/main" noGrp="1"/>
          </p:cNvSpPr>
          <p:nvPr/>
        </p:nvSpPr>
        <p:spPr>
          <a:xfrm xmlns:a="http://schemas.openxmlformats.org/drawingml/2006/main">
            <a:off x="685800" y="2409825"/>
            <a:ext cx="95250" cy="533400"/>
          </a:xfrm>
          <a:prstGeom xmlns:a="http://schemas.openxmlformats.org/drawingml/2006/main" prst="rect">
            <a:avLst/>
          </a:prstGeom>
          <a:solidFill xmlns:a="http://schemas.openxmlformats.org/drawingml/2006/main">
            <a:srgbClr val="FF882B"/>
          </a:solidFill>
          <a:ln xmlns:a="http://schemas.openxmlformats.org/drawingml/2006/main" w="0">
            <a:noFill/>
          </a:ln>
        </p:spPr>
      </p:sp>
      <p:sp>
        <p:nvSpPr>
          <p:cNvPr id="4" name="body-line-1">
            <a:extLst xmlns:a="http://schemas.openxmlformats.org/drawingml/2006/main">
              <a:ext uri="{FF2B5EF4-FFF2-40B4-BE49-F238E27FC236}">
                <a16:creationId xmlns:a16="http://schemas.microsoft.com/office/drawing/2014/main" id="{E6CB67FA-A53B-4ED2-8110-D91DAE903D09}"/>
              </a:ext>
            </a:extLst>
          </p:cNvPr>
          <p:cNvSpPr>
            <a:spLocks xmlns:a="http://schemas.openxmlformats.org/drawingml/2006/main" noGrp="1"/>
          </p:cNvSpPr>
          <p:nvPr/>
        </p:nvSpPr>
        <p:spPr>
          <a:xfrm xmlns:a="http://schemas.openxmlformats.org/drawingml/2006/main">
            <a:off x="1181100" y="23336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1">
                <a:solidFill>
                  <a:srgbClr val="F0F3F4"/>
                </a:solidFill>
                <a:latin typeface="Arial"/>
                <a:ea typeface="Arial"/>
                <a:cs typeface="Arial"/>
              </a:defRPr>
            </a:pPr>
            <a:r>
              <a:rPr sz="2175" b="1">
                <a:solidFill>
                  <a:srgbClr val="F0F3F4"/>
                </a:solidFill>
                <a:latin typeface="Arial"/>
                <a:ea typeface="Arial"/>
                <a:cs typeface="Arial"/>
              </a:rPr>
              <a:t>Wack Gravity: workarounds attract dependencies.</a:t>
            </a:r>
          </a:p>
        </p:txBody>
      </p:sp>
      <p:sp>
        <p:nvSpPr>
          <p:cNvPr id="5" name="body-mark-2">
            <a:extLst xmlns:a="http://schemas.openxmlformats.org/drawingml/2006/main">
              <a:ext uri="{FF2B5EF4-FFF2-40B4-BE49-F238E27FC236}">
                <a16:creationId xmlns:a16="http://schemas.microsoft.com/office/drawing/2014/main" id="{2E20F1F7-1C54-45CE-9145-A5377632FF7F}"/>
              </a:ext>
            </a:extLst>
          </p:cNvPr>
          <p:cNvSpPr>
            <a:spLocks xmlns:a="http://schemas.openxmlformats.org/drawingml/2006/main" noGrp="1"/>
          </p:cNvSpPr>
          <p:nvPr/>
        </p:nvSpPr>
        <p:spPr>
          <a:xfrm xmlns:a="http://schemas.openxmlformats.org/drawingml/2006/main">
            <a:off x="685800" y="32861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6" name="body-line-2">
            <a:extLst xmlns:a="http://schemas.openxmlformats.org/drawingml/2006/main">
              <a:ext uri="{FF2B5EF4-FFF2-40B4-BE49-F238E27FC236}">
                <a16:creationId xmlns:a16="http://schemas.microsoft.com/office/drawing/2014/main" id="{0BEAB470-23E2-4F52-835D-1E84A498044F}"/>
              </a:ext>
            </a:extLst>
          </p:cNvPr>
          <p:cNvSpPr>
            <a:spLocks xmlns:a="http://schemas.openxmlformats.org/drawingml/2006/main" noGrp="1"/>
          </p:cNvSpPr>
          <p:nvPr/>
        </p:nvSpPr>
        <p:spPr>
          <a:xfrm xmlns:a="http://schemas.openxmlformats.org/drawingml/2006/main">
            <a:off x="1181100" y="32099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Wack Radius: one decision expands its security impact.</a:t>
            </a:r>
          </a:p>
        </p:txBody>
      </p:sp>
      <p:sp>
        <p:nvSpPr>
          <p:cNvPr id="7" name="body-mark-3">
            <a:extLst xmlns:a="http://schemas.openxmlformats.org/drawingml/2006/main">
              <a:ext uri="{FF2B5EF4-FFF2-40B4-BE49-F238E27FC236}">
                <a16:creationId xmlns:a16="http://schemas.microsoft.com/office/drawing/2014/main" id="{90E16AF9-9B31-4124-B1EA-7918058902E0}"/>
              </a:ext>
            </a:extLst>
          </p:cNvPr>
          <p:cNvSpPr>
            <a:spLocks xmlns:a="http://schemas.openxmlformats.org/drawingml/2006/main" noGrp="1"/>
          </p:cNvSpPr>
          <p:nvPr/>
        </p:nvSpPr>
        <p:spPr>
          <a:xfrm xmlns:a="http://schemas.openxmlformats.org/drawingml/2006/main">
            <a:off x="685800" y="41624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8" name="body-line-3">
            <a:extLst xmlns:a="http://schemas.openxmlformats.org/drawingml/2006/main">
              <a:ext uri="{FF2B5EF4-FFF2-40B4-BE49-F238E27FC236}">
                <a16:creationId xmlns:a16="http://schemas.microsoft.com/office/drawing/2014/main" id="{990334D8-9626-4D9C-83EC-9C7CBE0FABC9}"/>
              </a:ext>
            </a:extLst>
          </p:cNvPr>
          <p:cNvSpPr>
            <a:spLocks xmlns:a="http://schemas.openxmlformats.org/drawingml/2006/main" noGrp="1"/>
          </p:cNvSpPr>
          <p:nvPr/>
        </p:nvSpPr>
        <p:spPr>
          <a:xfrm xmlns:a="http://schemas.openxmlformats.org/drawingml/2006/main">
            <a:off x="1181100" y="40862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Ownership Fog: everyone owns a verb; nobody owns the relationship.</a:t>
            </a:r>
          </a:p>
        </p:txBody>
      </p:sp>
      <p:sp>
        <p:nvSpPr>
          <p:cNvPr id="9" name="body-mark-4">
            <a:extLst xmlns:a="http://schemas.openxmlformats.org/drawingml/2006/main">
              <a:ext uri="{FF2B5EF4-FFF2-40B4-BE49-F238E27FC236}">
                <a16:creationId xmlns:a16="http://schemas.microsoft.com/office/drawing/2014/main" id="{76AA5752-5E89-412B-9F59-E8BFCB557C43}"/>
              </a:ext>
            </a:extLst>
          </p:cNvPr>
          <p:cNvSpPr>
            <a:spLocks xmlns:a="http://schemas.openxmlformats.org/drawingml/2006/main" noGrp="1"/>
          </p:cNvSpPr>
          <p:nvPr/>
        </p:nvSpPr>
        <p:spPr>
          <a:xfrm xmlns:a="http://schemas.openxmlformats.org/drawingml/2006/main">
            <a:off x="685800" y="5038725"/>
            <a:ext cx="9525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0" name="body-line-4">
            <a:extLst xmlns:a="http://schemas.openxmlformats.org/drawingml/2006/main">
              <a:ext uri="{FF2B5EF4-FFF2-40B4-BE49-F238E27FC236}">
                <a16:creationId xmlns:a16="http://schemas.microsoft.com/office/drawing/2014/main" id="{AE680BCE-4FB1-4C30-9FAC-761B952C4220}"/>
              </a:ext>
            </a:extLst>
          </p:cNvPr>
          <p:cNvSpPr>
            <a:spLocks xmlns:a="http://schemas.openxmlformats.org/drawingml/2006/main" noGrp="1"/>
          </p:cNvSpPr>
          <p:nvPr/>
        </p:nvSpPr>
        <p:spPr>
          <a:xfrm xmlns:a="http://schemas.openxmlformats.org/drawingml/2006/main">
            <a:off x="1181100" y="4962525"/>
            <a:ext cx="99822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Evidence Echo: one artifact is reused until nobody remembers what it proves.</a:t>
            </a:r>
          </a:p>
        </p:txBody>
      </p:sp>
      <p:sp>
        <p:nvSpPr>
          <p:cNvPr id="11" name="top-accent">
            <a:extLst xmlns:a="http://schemas.openxmlformats.org/drawingml/2006/main">
              <a:ext uri="{FF2B5EF4-FFF2-40B4-BE49-F238E27FC236}">
                <a16:creationId xmlns:a16="http://schemas.microsoft.com/office/drawing/2014/main" id="{F4FE50CF-7C2C-4E12-B80B-30C1F86F3BD1}"/>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FF882B"/>
          </a:solidFill>
          <a:ln xmlns:a="http://schemas.openxmlformats.org/drawingml/2006/main" w="0">
            <a:noFill/>
          </a:ln>
        </p:spPr>
      </p:sp>
      <p:sp>
        <p:nvSpPr>
          <p:cNvPr id="12" name="footer-brand">
            <a:extLst xmlns:a="http://schemas.openxmlformats.org/drawingml/2006/main">
              <a:ext uri="{FF2B5EF4-FFF2-40B4-BE49-F238E27FC236}">
                <a16:creationId xmlns:a16="http://schemas.microsoft.com/office/drawing/2014/main" id="{75C93548-D7F8-4864-98DA-6B55D6021996}"/>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13" name="footer-number">
            <a:extLst xmlns:a="http://schemas.openxmlformats.org/drawingml/2006/main">
              <a:ext uri="{FF2B5EF4-FFF2-40B4-BE49-F238E27FC236}">
                <a16:creationId xmlns:a16="http://schemas.microsoft.com/office/drawing/2014/main" id="{71F885BC-6EA6-418A-8CCB-3E25CD26D205}"/>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06 / 24</a:t>
            </a:r>
          </a:p>
        </p:txBody>
      </p:sp>
    </p:spTree>
    <p:extLst>
      <p:ext uri="{BB962C8B-B14F-4D97-AF65-F5344CB8AC3E}">
        <p14:creationId xmlns:p14="http://schemas.microsoft.com/office/powerpoint/2010/main" val="1497340186"/>
      </p:ext>
    </p:extLst>
  </p:cSld>
</p:sld>
</file>

<file path=ppt/slides/slide7.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pic>
        <p:nvPicPr>
          <p:cNvPr id="9" name=""/>
          <p:cNvPicPr>
            <a:picLocks xmlns:a="http://schemas.openxmlformats.org/drawingml/2006/main" noChangeAspect="1"/>
          </p:cNvPicPr>
          <p:nvPr/>
        </p:nvPicPr>
        <p:blipFill>
          <a:blip xmlns:r="http://schemas.openxmlformats.org/officeDocument/2006/relationships" xmlns:a="http://schemas.openxmlformats.org/drawingml/2006/main" r:embed="Rbc9d0e14689c44ad"/>
          <a:srcRect xmlns:a="http://schemas.openxmlformats.org/drawingml/2006/main" l="22892" t="0" r="22892" b="0"/>
          <a:stretch xmlns:a="http://schemas.openxmlformats.org/drawingml/2006/main">
            <a:fillRect l="0" t="0" r="0" b="0"/>
          </a:stretch>
        </p:blipFill>
        <p:spPr>
          <a:xfrm xmlns:a="http://schemas.openxmlformats.org/drawingml/2006/main">
            <a:off x="6096000" y="76200"/>
            <a:ext cx="6096000" cy="6324600"/>
          </a:xfrm>
          <a:prstGeom xmlns:a="http://schemas.openxmlformats.org/drawingml/2006/main" prst="rect">
            <a:avLst/>
          </a:prstGeom>
        </p:spPr>
      </p:pic>
      <p:sp>
        <p:nvSpPr>
          <p:cNvPr id="2" name="case-copy-field">
            <a:extLst xmlns:a="http://schemas.openxmlformats.org/drawingml/2006/main">
              <a:ext uri="{FF2B5EF4-FFF2-40B4-BE49-F238E27FC236}">
                <a16:creationId xmlns:a16="http://schemas.microsoft.com/office/drawing/2014/main" id="{17028548-6B94-4987-8399-FFB6A81F7179}"/>
              </a:ext>
            </a:extLst>
          </p:cNvPr>
          <p:cNvSpPr>
            <a:spLocks xmlns:a="http://schemas.openxmlformats.org/drawingml/2006/main" noGrp="1"/>
          </p:cNvSpPr>
          <p:nvPr/>
        </p:nvSpPr>
        <p:spPr>
          <a:xfrm xmlns:a="http://schemas.openxmlformats.org/drawingml/2006/main">
            <a:off x="0" y="76200"/>
            <a:ext cx="6705600" cy="6324600"/>
          </a:xfrm>
          <a:prstGeom xmlns:a="http://schemas.openxmlformats.org/drawingml/2006/main" prst="rect">
            <a:avLst/>
          </a:prstGeom>
          <a:solidFill xmlns:a="http://schemas.openxmlformats.org/drawingml/2006/main">
            <a:srgbClr val="071015"/>
          </a:solidFill>
          <a:ln xmlns:a="http://schemas.openxmlformats.org/drawingml/2006/main" w="0">
            <a:noFill/>
          </a:ln>
        </p:spPr>
      </p:sp>
      <p:sp>
        <p:nvSpPr>
          <p:cNvPr id="3" name="case-kicker">
            <a:extLst xmlns:a="http://schemas.openxmlformats.org/drawingml/2006/main">
              <a:ext uri="{FF2B5EF4-FFF2-40B4-BE49-F238E27FC236}">
                <a16:creationId xmlns:a16="http://schemas.microsoft.com/office/drawing/2014/main" id="{C4814B36-5316-451D-8BBD-808B422775E8}"/>
              </a:ext>
            </a:extLst>
          </p:cNvPr>
          <p:cNvSpPr>
            <a:spLocks xmlns:a="http://schemas.openxmlformats.org/drawingml/2006/main" noGrp="1"/>
          </p:cNvSpPr>
          <p:nvPr/>
        </p:nvSpPr>
        <p:spPr>
          <a:xfrm xmlns:a="http://schemas.openxmlformats.org/drawingml/2006/main">
            <a:off x="685800" y="685800"/>
            <a:ext cx="4762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200" b="1">
                <a:solidFill>
                  <a:srgbClr val="FF882B"/>
                </a:solidFill>
                <a:latin typeface="Arial"/>
                <a:ea typeface="Arial"/>
                <a:cs typeface="Arial"/>
              </a:defRPr>
            </a:pPr>
            <a:r>
              <a:rPr sz="1200" b="1">
                <a:solidFill>
                  <a:srgbClr val="FF882B"/>
                </a:solidFill>
                <a:latin typeface="Arial"/>
                <a:ea typeface="Arial"/>
                <a:cs typeface="Arial"/>
              </a:rPr>
              <a:t>CASE FILE 01 / HIDDEN ADMINISTRATIVE REACH</a:t>
            </a:r>
          </a:p>
        </p:txBody>
      </p:sp>
      <p:sp>
        <p:nvSpPr>
          <p:cNvPr id="4" name="case-title">
            <a:extLst xmlns:a="http://schemas.openxmlformats.org/drawingml/2006/main">
              <a:ext uri="{FF2B5EF4-FFF2-40B4-BE49-F238E27FC236}">
                <a16:creationId xmlns:a16="http://schemas.microsoft.com/office/drawing/2014/main" id="{DC3A7A11-7362-4AC6-8FDB-2F3A3F185F06}"/>
              </a:ext>
            </a:extLst>
          </p:cNvPr>
          <p:cNvSpPr>
            <a:spLocks xmlns:a="http://schemas.openxmlformats.org/drawingml/2006/main" noGrp="1"/>
          </p:cNvSpPr>
          <p:nvPr/>
        </p:nvSpPr>
        <p:spPr>
          <a:xfrm xmlns:a="http://schemas.openxmlformats.org/drawingml/2006/main">
            <a:off x="685800" y="1219200"/>
            <a:ext cx="5334000" cy="2952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4500" b="0">
                <a:solidFill>
                  <a:srgbClr val="F0F3F4"/>
                </a:solidFill>
                <a:latin typeface="Impact"/>
                <a:ea typeface="Impact"/>
                <a:cs typeface="Impact"/>
              </a:defRPr>
            </a:pPr>
            <a:r>
              <a:rPr sz="4500" b="0">
                <a:solidFill>
                  <a:srgbClr val="F0F3F4"/>
                </a:solidFill>
                <a:latin typeface="Impact"/>
                <a:ea typeface="Impact"/>
                <a:cs typeface="Impact"/>
              </a:rPr>
              <a:t>OUT OF SCOPE ON MONDAY. PATCHING THE CDE ON TUESDAY.</a:t>
            </a:r>
          </a:p>
        </p:txBody>
      </p:sp>
      <p:sp>
        <p:nvSpPr>
          <p:cNvPr id="5" name="case-disclaimer">
            <a:extLst xmlns:a="http://schemas.openxmlformats.org/drawingml/2006/main">
              <a:ext uri="{FF2B5EF4-FFF2-40B4-BE49-F238E27FC236}">
                <a16:creationId xmlns:a16="http://schemas.microsoft.com/office/drawing/2014/main" id="{EA3A08C5-75FE-4E93-9A0B-167BA648499D}"/>
              </a:ext>
            </a:extLst>
          </p:cNvPr>
          <p:cNvSpPr>
            <a:spLocks xmlns:a="http://schemas.openxmlformats.org/drawingml/2006/main" noGrp="1"/>
          </p:cNvSpPr>
          <p:nvPr/>
        </p:nvSpPr>
        <p:spPr>
          <a:xfrm xmlns:a="http://schemas.openxmlformats.org/drawingml/2006/main">
            <a:off x="685800" y="5219700"/>
            <a:ext cx="485775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125" b="1">
                <a:solidFill>
                  <a:srgbClr val="11C7B6"/>
                </a:solidFill>
                <a:latin typeface="Arial"/>
                <a:ea typeface="Arial"/>
                <a:cs typeface="Arial"/>
              </a:defRPr>
            </a:pPr>
            <a:r>
              <a:rPr sz="1125" b="1">
                <a:solidFill>
                  <a:srgbClr val="11C7B6"/>
                </a:solidFill>
                <a:latin typeface="Arial"/>
                <a:ea typeface="Arial"/>
                <a:cs typeface="Arial"/>
              </a:rPr>
              <a:t>FICTIONAL COMPOSITE / REAL PRACTITIONER PATTERN</a:t>
            </a:r>
          </a:p>
        </p:txBody>
      </p:sp>
      <p:sp>
        <p:nvSpPr>
          <p:cNvPr id="6" name="top-accent">
            <a:extLst xmlns:a="http://schemas.openxmlformats.org/drawingml/2006/main">
              <a:ext uri="{FF2B5EF4-FFF2-40B4-BE49-F238E27FC236}">
                <a16:creationId xmlns:a16="http://schemas.microsoft.com/office/drawing/2014/main" id="{9F233E58-6088-48FD-A522-7D0E6E965B76}"/>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825CFF"/>
          </a:solidFill>
          <a:ln xmlns:a="http://schemas.openxmlformats.org/drawingml/2006/main" w="0">
            <a:noFill/>
          </a:ln>
        </p:spPr>
      </p:sp>
      <p:sp>
        <p:nvSpPr>
          <p:cNvPr id="7" name="footer-brand">
            <a:extLst xmlns:a="http://schemas.openxmlformats.org/drawingml/2006/main">
              <a:ext uri="{FF2B5EF4-FFF2-40B4-BE49-F238E27FC236}">
                <a16:creationId xmlns:a16="http://schemas.microsoft.com/office/drawing/2014/main" id="{7F2B073B-6BEE-4D5B-B9F3-729F87E5F0D1}"/>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8" name="footer-number">
            <a:extLst xmlns:a="http://schemas.openxmlformats.org/drawingml/2006/main">
              <a:ext uri="{FF2B5EF4-FFF2-40B4-BE49-F238E27FC236}">
                <a16:creationId xmlns:a16="http://schemas.microsoft.com/office/drawing/2014/main" id="{27F45085-213A-4DE0-8201-7007CE78EC1F}"/>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07 / 24</a:t>
            </a:r>
          </a:p>
        </p:txBody>
      </p:sp>
    </p:spTree>
    <p:extLst>
      <p:ext uri="{BB962C8B-B14F-4D97-AF65-F5344CB8AC3E}">
        <p14:creationId xmlns:p14="http://schemas.microsoft.com/office/powerpoint/2010/main" val="42882291"/>
      </p:ext>
    </p:extLst>
  </p:cSld>
</p:sld>
</file>

<file path=ppt/slides/slide8.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8" name="slide-kicker">
            <a:extLst xmlns:a="http://schemas.openxmlformats.org/drawingml/2006/main">
              <a:ext uri="{FF2B5EF4-FFF2-40B4-BE49-F238E27FC236}">
                <a16:creationId xmlns:a16="http://schemas.microsoft.com/office/drawing/2014/main" id="{316B886C-B736-4E66-8492-3D2E05871DAA}"/>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11C7B6"/>
                </a:solidFill>
                <a:latin typeface="Arial"/>
                <a:ea typeface="Arial"/>
                <a:cs typeface="Arial"/>
              </a:defRPr>
            </a:pPr>
            <a:r>
              <a:rPr sz="1050" b="1">
                <a:solidFill>
                  <a:srgbClr val="11C7B6"/>
                </a:solidFill>
                <a:latin typeface="Arial"/>
                <a:ea typeface="Arial"/>
                <a:cs typeface="Arial"/>
              </a:rPr>
              <a:t>WACK / QUESTION</a:t>
            </a:r>
          </a:p>
        </p:txBody>
      </p:sp>
      <p:sp>
        <p:nvSpPr>
          <p:cNvPr id="2" name="slide-title">
            <a:extLst xmlns:a="http://schemas.openxmlformats.org/drawingml/2006/main">
              <a:ext uri="{FF2B5EF4-FFF2-40B4-BE49-F238E27FC236}">
                <a16:creationId xmlns:a16="http://schemas.microsoft.com/office/drawing/2014/main" id="{76891346-AB62-4043-9176-D40E4F7463F8}"/>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3600" b="0">
                <a:solidFill>
                  <a:srgbClr val="F0F3F4"/>
                </a:solidFill>
                <a:latin typeface="Impact"/>
                <a:ea typeface="Impact"/>
                <a:cs typeface="Impact"/>
              </a:defRPr>
            </a:pPr>
            <a:r>
              <a:rPr sz="3600" b="0">
                <a:solidFill>
                  <a:srgbClr val="F0F3F4"/>
                </a:solidFill>
                <a:latin typeface="Impact"/>
                <a:ea typeface="Impact"/>
                <a:cs typeface="Impact"/>
              </a:rPr>
              <a:t>WHAT CHANGED ON PATCH TUESDAY?</a:t>
            </a:r>
          </a:p>
        </p:txBody>
      </p:sp>
      <p:sp>
        <p:nvSpPr>
          <p:cNvPr id="3" name="body-mark-1">
            <a:extLst xmlns:a="http://schemas.openxmlformats.org/drawingml/2006/main">
              <a:ext uri="{FF2B5EF4-FFF2-40B4-BE49-F238E27FC236}">
                <a16:creationId xmlns:a16="http://schemas.microsoft.com/office/drawing/2014/main" id="{352781DF-28B3-499A-A17A-BF3441D45001}"/>
              </a:ext>
            </a:extLst>
          </p:cNvPr>
          <p:cNvSpPr>
            <a:spLocks xmlns:a="http://schemas.openxmlformats.org/drawingml/2006/main" noGrp="1"/>
          </p:cNvSpPr>
          <p:nvPr/>
        </p:nvSpPr>
        <p:spPr>
          <a:xfrm xmlns:a="http://schemas.openxmlformats.org/drawingml/2006/main">
            <a:off x="685800" y="2457450"/>
            <a:ext cx="609600" cy="533400"/>
          </a:xfrm>
          <a:prstGeom xmlns:a="http://schemas.openxmlformats.org/drawingml/2006/main" prst="rect">
            <a:avLst/>
          </a:prstGeom>
          <a:solidFill xmlns:a="http://schemas.openxmlformats.org/drawingml/2006/main">
            <a:srgbClr val="11C7B6"/>
          </a:solidFill>
          <a:ln xmlns:a="http://schemas.openxmlformats.org/drawingml/2006/main" w="0">
            <a:noFill/>
          </a:ln>
        </p:spPr>
      </p:sp>
      <p:sp>
        <p:nvSpPr>
          <p:cNvPr id="4" name="body-number-1">
            <a:extLst xmlns:a="http://schemas.openxmlformats.org/drawingml/2006/main">
              <a:ext uri="{FF2B5EF4-FFF2-40B4-BE49-F238E27FC236}">
                <a16:creationId xmlns:a16="http://schemas.microsoft.com/office/drawing/2014/main" id="{5BDD618D-F6F9-4FB1-A11E-FB54AC1072D4}"/>
              </a:ext>
            </a:extLst>
          </p:cNvPr>
          <p:cNvSpPr>
            <a:spLocks xmlns:a="http://schemas.openxmlformats.org/drawingml/2006/main" noGrp="1"/>
          </p:cNvSpPr>
          <p:nvPr/>
        </p:nvSpPr>
        <p:spPr>
          <a:xfrm xmlns:a="http://schemas.openxmlformats.org/drawingml/2006/main">
            <a:off x="800100" y="2514600"/>
            <a:ext cx="3810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ctr">
              <a:defRPr sz="1500" b="1">
                <a:solidFill>
                  <a:srgbClr val="071015"/>
                </a:solidFill>
                <a:latin typeface="Arial"/>
                <a:ea typeface="Arial"/>
                <a:cs typeface="Arial"/>
              </a:defRPr>
            </a:pPr>
            <a:r>
              <a:rPr sz="1500" b="1">
                <a:solidFill>
                  <a:srgbClr val="071015"/>
                </a:solidFill>
                <a:latin typeface="Arial"/>
                <a:ea typeface="Arial"/>
                <a:cs typeface="Arial"/>
              </a:rPr>
              <a:t>01</a:t>
            </a:r>
          </a:p>
        </p:txBody>
      </p:sp>
      <p:sp>
        <p:nvSpPr>
          <p:cNvPr id="5" name="body-line-1">
            <a:extLst xmlns:a="http://schemas.openxmlformats.org/drawingml/2006/main">
              <a:ext uri="{FF2B5EF4-FFF2-40B4-BE49-F238E27FC236}">
                <a16:creationId xmlns:a16="http://schemas.microsoft.com/office/drawing/2014/main" id="{B11002AA-143C-4DDA-85CB-354D27C26738}"/>
              </a:ext>
            </a:extLst>
          </p:cNvPr>
          <p:cNvSpPr>
            <a:spLocks xmlns:a="http://schemas.openxmlformats.org/drawingml/2006/main" noGrp="1"/>
          </p:cNvSpPr>
          <p:nvPr/>
        </p:nvSpPr>
        <p:spPr>
          <a:xfrm xmlns:a="http://schemas.openxmlformats.org/drawingml/2006/main">
            <a:off x="1524000" y="2381250"/>
            <a:ext cx="97917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400" b="1">
                <a:solidFill>
                  <a:srgbClr val="F0F3F4"/>
                </a:solidFill>
                <a:latin typeface="Arial"/>
                <a:ea typeface="Arial"/>
                <a:cs typeface="Arial"/>
              </a:defRPr>
            </a:pPr>
            <a:r>
              <a:rPr sz="2400" b="1">
                <a:solidFill>
                  <a:srgbClr val="F0F3F4"/>
                </a:solidFill>
                <a:latin typeface="Arial"/>
                <a:ea typeface="Arial"/>
                <a:cs typeface="Arial"/>
              </a:rPr>
              <a:t>Not the server.</a:t>
            </a:r>
          </a:p>
        </p:txBody>
      </p:sp>
      <p:sp>
        <p:nvSpPr>
          <p:cNvPr id="6" name="body-mark-2">
            <a:extLst xmlns:a="http://schemas.openxmlformats.org/drawingml/2006/main">
              <a:ext uri="{FF2B5EF4-FFF2-40B4-BE49-F238E27FC236}">
                <a16:creationId xmlns:a16="http://schemas.microsoft.com/office/drawing/2014/main" id="{B532E872-3AF0-4B84-9F02-1FA18C89A72D}"/>
              </a:ext>
            </a:extLst>
          </p:cNvPr>
          <p:cNvSpPr>
            <a:spLocks xmlns:a="http://schemas.openxmlformats.org/drawingml/2006/main" noGrp="1"/>
          </p:cNvSpPr>
          <p:nvPr/>
        </p:nvSpPr>
        <p:spPr>
          <a:xfrm xmlns:a="http://schemas.openxmlformats.org/drawingml/2006/main">
            <a:off x="685800" y="3333750"/>
            <a:ext cx="60960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7" name="body-number-2">
            <a:extLst xmlns:a="http://schemas.openxmlformats.org/drawingml/2006/main">
              <a:ext uri="{FF2B5EF4-FFF2-40B4-BE49-F238E27FC236}">
                <a16:creationId xmlns:a16="http://schemas.microsoft.com/office/drawing/2014/main" id="{8DA20DE6-6885-4C42-8FE5-01904212A377}"/>
              </a:ext>
            </a:extLst>
          </p:cNvPr>
          <p:cNvSpPr>
            <a:spLocks xmlns:a="http://schemas.openxmlformats.org/drawingml/2006/main" noGrp="1"/>
          </p:cNvSpPr>
          <p:nvPr/>
        </p:nvSpPr>
        <p:spPr>
          <a:xfrm xmlns:a="http://schemas.openxmlformats.org/drawingml/2006/main">
            <a:off x="800100" y="3390900"/>
            <a:ext cx="3810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ctr">
              <a:defRPr sz="1500" b="1">
                <a:solidFill>
                  <a:srgbClr val="11C7B6"/>
                </a:solidFill>
                <a:latin typeface="Arial"/>
                <a:ea typeface="Arial"/>
                <a:cs typeface="Arial"/>
              </a:defRPr>
            </a:pPr>
            <a:r>
              <a:rPr sz="1500" b="1">
                <a:solidFill>
                  <a:srgbClr val="11C7B6"/>
                </a:solidFill>
                <a:latin typeface="Arial"/>
                <a:ea typeface="Arial"/>
                <a:cs typeface="Arial"/>
              </a:rPr>
              <a:t>02</a:t>
            </a:r>
          </a:p>
        </p:txBody>
      </p:sp>
      <p:sp>
        <p:nvSpPr>
          <p:cNvPr id="8" name="body-line-2">
            <a:extLst xmlns:a="http://schemas.openxmlformats.org/drawingml/2006/main">
              <a:ext uri="{FF2B5EF4-FFF2-40B4-BE49-F238E27FC236}">
                <a16:creationId xmlns:a16="http://schemas.microsoft.com/office/drawing/2014/main" id="{3ED25A54-52DE-47C3-AA4D-FE13D6961476}"/>
              </a:ext>
            </a:extLst>
          </p:cNvPr>
          <p:cNvSpPr>
            <a:spLocks xmlns:a="http://schemas.openxmlformats.org/drawingml/2006/main" noGrp="1"/>
          </p:cNvSpPr>
          <p:nvPr/>
        </p:nvSpPr>
        <p:spPr>
          <a:xfrm xmlns:a="http://schemas.openxmlformats.org/drawingml/2006/main">
            <a:off x="1524000" y="3257550"/>
            <a:ext cx="97917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400" b="0">
                <a:solidFill>
                  <a:srgbClr val="A0B0B6"/>
                </a:solidFill>
                <a:latin typeface="Arial"/>
                <a:ea typeface="Arial"/>
                <a:cs typeface="Arial"/>
              </a:defRPr>
            </a:pPr>
            <a:r>
              <a:rPr sz="2400" b="0">
                <a:solidFill>
                  <a:srgbClr val="A0B0B6"/>
                </a:solidFill>
                <a:latin typeface="Arial"/>
                <a:ea typeface="Arial"/>
                <a:cs typeface="Arial"/>
              </a:rPr>
              <a:t>Not the network path.</a:t>
            </a:r>
          </a:p>
        </p:txBody>
      </p:sp>
      <p:sp>
        <p:nvSpPr>
          <p:cNvPr id="9" name="body-mark-3">
            <a:extLst xmlns:a="http://schemas.openxmlformats.org/drawingml/2006/main">
              <a:ext uri="{FF2B5EF4-FFF2-40B4-BE49-F238E27FC236}">
                <a16:creationId xmlns:a16="http://schemas.microsoft.com/office/drawing/2014/main" id="{7FF15F0F-F9F0-440B-A635-B0CB77213C40}"/>
              </a:ext>
            </a:extLst>
          </p:cNvPr>
          <p:cNvSpPr>
            <a:spLocks xmlns:a="http://schemas.openxmlformats.org/drawingml/2006/main" noGrp="1"/>
          </p:cNvSpPr>
          <p:nvPr/>
        </p:nvSpPr>
        <p:spPr>
          <a:xfrm xmlns:a="http://schemas.openxmlformats.org/drawingml/2006/main">
            <a:off x="685800" y="4210050"/>
            <a:ext cx="60960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0" name="body-number-3">
            <a:extLst xmlns:a="http://schemas.openxmlformats.org/drawingml/2006/main">
              <a:ext uri="{FF2B5EF4-FFF2-40B4-BE49-F238E27FC236}">
                <a16:creationId xmlns:a16="http://schemas.microsoft.com/office/drawing/2014/main" id="{343F3B98-32B9-4AC7-84CD-30104133C1A6}"/>
              </a:ext>
            </a:extLst>
          </p:cNvPr>
          <p:cNvSpPr>
            <a:spLocks xmlns:a="http://schemas.openxmlformats.org/drawingml/2006/main" noGrp="1"/>
          </p:cNvSpPr>
          <p:nvPr/>
        </p:nvSpPr>
        <p:spPr>
          <a:xfrm xmlns:a="http://schemas.openxmlformats.org/drawingml/2006/main">
            <a:off x="800100" y="4267200"/>
            <a:ext cx="3810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ctr">
              <a:defRPr sz="1500" b="1">
                <a:solidFill>
                  <a:srgbClr val="11C7B6"/>
                </a:solidFill>
                <a:latin typeface="Arial"/>
                <a:ea typeface="Arial"/>
                <a:cs typeface="Arial"/>
              </a:defRPr>
            </a:pPr>
            <a:r>
              <a:rPr sz="1500" b="1">
                <a:solidFill>
                  <a:srgbClr val="11C7B6"/>
                </a:solidFill>
                <a:latin typeface="Arial"/>
                <a:ea typeface="Arial"/>
                <a:cs typeface="Arial"/>
              </a:rPr>
              <a:t>03</a:t>
            </a:r>
          </a:p>
        </p:txBody>
      </p:sp>
      <p:sp>
        <p:nvSpPr>
          <p:cNvPr id="11" name="body-line-3">
            <a:extLst xmlns:a="http://schemas.openxmlformats.org/drawingml/2006/main">
              <a:ext uri="{FF2B5EF4-FFF2-40B4-BE49-F238E27FC236}">
                <a16:creationId xmlns:a16="http://schemas.microsoft.com/office/drawing/2014/main" id="{4CE7B71B-ED7C-4D2A-A5AF-356C00AE85EA}"/>
              </a:ext>
            </a:extLst>
          </p:cNvPr>
          <p:cNvSpPr>
            <a:spLocks xmlns:a="http://schemas.openxmlformats.org/drawingml/2006/main" noGrp="1"/>
          </p:cNvSpPr>
          <p:nvPr/>
        </p:nvSpPr>
        <p:spPr>
          <a:xfrm xmlns:a="http://schemas.openxmlformats.org/drawingml/2006/main">
            <a:off x="1524000" y="4133850"/>
            <a:ext cx="97917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400" b="0">
                <a:solidFill>
                  <a:srgbClr val="A0B0B6"/>
                </a:solidFill>
                <a:latin typeface="Arial"/>
                <a:ea typeface="Arial"/>
                <a:cs typeface="Arial"/>
              </a:defRPr>
            </a:pPr>
            <a:r>
              <a:rPr sz="2400" b="0">
                <a:solidFill>
                  <a:srgbClr val="A0B0B6"/>
                </a:solidFill>
                <a:latin typeface="Arial"/>
                <a:ea typeface="Arial"/>
                <a:cs typeface="Arial"/>
              </a:rPr>
              <a:t>Not the account.</a:t>
            </a:r>
          </a:p>
        </p:txBody>
      </p:sp>
      <p:sp>
        <p:nvSpPr>
          <p:cNvPr id="12" name="body-mark-4">
            <a:extLst xmlns:a="http://schemas.openxmlformats.org/drawingml/2006/main">
              <a:ext uri="{FF2B5EF4-FFF2-40B4-BE49-F238E27FC236}">
                <a16:creationId xmlns:a16="http://schemas.microsoft.com/office/drawing/2014/main" id="{F222D5B2-D455-476F-8A0B-2A7227DFAD55}"/>
              </a:ext>
            </a:extLst>
          </p:cNvPr>
          <p:cNvSpPr>
            <a:spLocks xmlns:a="http://schemas.openxmlformats.org/drawingml/2006/main" noGrp="1"/>
          </p:cNvSpPr>
          <p:nvPr/>
        </p:nvSpPr>
        <p:spPr>
          <a:xfrm xmlns:a="http://schemas.openxmlformats.org/drawingml/2006/main">
            <a:off x="685800" y="5086350"/>
            <a:ext cx="609600" cy="533400"/>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3" name="body-number-4">
            <a:extLst xmlns:a="http://schemas.openxmlformats.org/drawingml/2006/main">
              <a:ext uri="{FF2B5EF4-FFF2-40B4-BE49-F238E27FC236}">
                <a16:creationId xmlns:a16="http://schemas.microsoft.com/office/drawing/2014/main" id="{B8D4BB62-560B-4C29-B3AA-102EC96272D6}"/>
              </a:ext>
            </a:extLst>
          </p:cNvPr>
          <p:cNvSpPr>
            <a:spLocks xmlns:a="http://schemas.openxmlformats.org/drawingml/2006/main" noGrp="1"/>
          </p:cNvSpPr>
          <p:nvPr/>
        </p:nvSpPr>
        <p:spPr>
          <a:xfrm xmlns:a="http://schemas.openxmlformats.org/drawingml/2006/main">
            <a:off x="800100" y="5143500"/>
            <a:ext cx="3810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ctr">
              <a:defRPr sz="1500" b="1">
                <a:solidFill>
                  <a:srgbClr val="11C7B6"/>
                </a:solidFill>
                <a:latin typeface="Arial"/>
                <a:ea typeface="Arial"/>
                <a:cs typeface="Arial"/>
              </a:defRPr>
            </a:pPr>
            <a:r>
              <a:rPr sz="1500" b="1">
                <a:solidFill>
                  <a:srgbClr val="11C7B6"/>
                </a:solidFill>
                <a:latin typeface="Arial"/>
                <a:ea typeface="Arial"/>
                <a:cs typeface="Arial"/>
              </a:rPr>
              <a:t>04</a:t>
            </a:r>
          </a:p>
        </p:txBody>
      </p:sp>
      <p:sp>
        <p:nvSpPr>
          <p:cNvPr id="14" name="body-line-4">
            <a:extLst xmlns:a="http://schemas.openxmlformats.org/drawingml/2006/main">
              <a:ext uri="{FF2B5EF4-FFF2-40B4-BE49-F238E27FC236}">
                <a16:creationId xmlns:a16="http://schemas.microsoft.com/office/drawing/2014/main" id="{7A521AD5-CBCE-421D-A885-1A740E5CE8DC}"/>
              </a:ext>
            </a:extLst>
          </p:cNvPr>
          <p:cNvSpPr>
            <a:spLocks xmlns:a="http://schemas.openxmlformats.org/drawingml/2006/main" noGrp="1"/>
          </p:cNvSpPr>
          <p:nvPr/>
        </p:nvSpPr>
        <p:spPr>
          <a:xfrm xmlns:a="http://schemas.openxmlformats.org/drawingml/2006/main">
            <a:off x="1524000" y="5010150"/>
            <a:ext cx="979170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400" b="0">
                <a:solidFill>
                  <a:srgbClr val="A0B0B6"/>
                </a:solidFill>
                <a:latin typeface="Arial"/>
                <a:ea typeface="Arial"/>
                <a:cs typeface="Arial"/>
              </a:defRPr>
            </a:pPr>
            <a:r>
              <a:rPr sz="2400" b="0">
                <a:solidFill>
                  <a:srgbClr val="A0B0B6"/>
                </a:solidFill>
                <a:latin typeface="Arial"/>
                <a:ea typeface="Arial"/>
                <a:cs typeface="Arial"/>
              </a:rPr>
              <a:t>The team's shared understanding changed.</a:t>
            </a:r>
          </a:p>
        </p:txBody>
      </p:sp>
      <p:sp>
        <p:nvSpPr>
          <p:cNvPr id="15" name="top-accent">
            <a:extLst xmlns:a="http://schemas.openxmlformats.org/drawingml/2006/main">
              <a:ext uri="{FF2B5EF4-FFF2-40B4-BE49-F238E27FC236}">
                <a16:creationId xmlns:a16="http://schemas.microsoft.com/office/drawing/2014/main" id="{6F1C6E7C-19CB-43DA-B51F-AC5DFCA46BAA}"/>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C7B6"/>
          </a:solidFill>
          <a:ln xmlns:a="http://schemas.openxmlformats.org/drawingml/2006/main" w="0">
            <a:noFill/>
          </a:ln>
        </p:spPr>
      </p:sp>
      <p:sp>
        <p:nvSpPr>
          <p:cNvPr id="16" name="footer-brand">
            <a:extLst xmlns:a="http://schemas.openxmlformats.org/drawingml/2006/main">
              <a:ext uri="{FF2B5EF4-FFF2-40B4-BE49-F238E27FC236}">
                <a16:creationId xmlns:a16="http://schemas.microsoft.com/office/drawing/2014/main" id="{91B49EAF-EFC3-45B9-B106-04634DDDC878}"/>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17" name="footer-number">
            <a:extLst xmlns:a="http://schemas.openxmlformats.org/drawingml/2006/main">
              <a:ext uri="{FF2B5EF4-FFF2-40B4-BE49-F238E27FC236}">
                <a16:creationId xmlns:a16="http://schemas.microsoft.com/office/drawing/2014/main" id="{33C71C7E-6B04-42BF-B414-5309BBD523D5}"/>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08 / 24</a:t>
            </a:r>
          </a:p>
        </p:txBody>
      </p:sp>
    </p:spTree>
    <p:extLst>
      <p:ext uri="{BB962C8B-B14F-4D97-AF65-F5344CB8AC3E}">
        <p14:creationId xmlns:p14="http://schemas.microsoft.com/office/powerpoint/2010/main" val="733670879"/>
      </p:ext>
    </p:extLst>
  </p:cSld>
</p:sld>
</file>

<file path=ppt/slides/slide9.xml><?xml version="1.0" encoding="utf-8"?>
<p:sld xmlns:p="http://schemas.openxmlformats.org/presentationml/2006/main">
  <p:cSld>
    <p:bg>
      <p:bgPr>
        <a:solidFill xmlns:a="http://schemas.openxmlformats.org/drawingml/2006/main">
          <a:srgbClr val="071015"/>
        </a:solidFill>
      </p:bgPr>
    </p:bg>
    <p:spTree>
      <p:nvGrpSpPr>
        <p:cNvPr id="1" name=""/>
        <p:cNvGrpSpPr/>
        <p:nvPr/>
      </p:nvGrpSpPr>
      <p:grpSpPr>
        <a:xfrm xmlns:a="http://schemas.openxmlformats.org/drawingml/2006/main"/>
      </p:grpSpPr>
      <p:sp>
        <p:nvSpPr>
          <p:cNvPr id="16" name="slide-kicker">
            <a:extLst xmlns:a="http://schemas.openxmlformats.org/drawingml/2006/main">
              <a:ext uri="{FF2B5EF4-FFF2-40B4-BE49-F238E27FC236}">
                <a16:creationId xmlns:a16="http://schemas.microsoft.com/office/drawing/2014/main" id="{3CB275AE-1307-444C-971A-710D2CE5BA8D}"/>
              </a:ext>
            </a:extLst>
          </p:cNvPr>
          <p:cNvSpPr>
            <a:spLocks xmlns:a="http://schemas.openxmlformats.org/drawingml/2006/main" noGrp="1"/>
          </p:cNvSpPr>
          <p:nvPr/>
        </p:nvSpPr>
        <p:spPr>
          <a:xfrm xmlns:a="http://schemas.openxmlformats.org/drawingml/2006/main">
            <a:off x="685800" y="476250"/>
            <a:ext cx="342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1050" b="1">
                <a:solidFill>
                  <a:srgbClr val="B7E33D"/>
                </a:solidFill>
                <a:latin typeface="Arial"/>
                <a:ea typeface="Arial"/>
                <a:cs typeface="Arial"/>
              </a:defRPr>
            </a:pPr>
            <a:r>
              <a:rPr sz="1050" b="1">
                <a:solidFill>
                  <a:srgbClr val="B7E33D"/>
                </a:solidFill>
                <a:latin typeface="Arial"/>
                <a:ea typeface="Arial"/>
                <a:cs typeface="Arial"/>
              </a:rPr>
              <a:t>WACK / PRINCIPLE</a:t>
            </a:r>
          </a:p>
        </p:txBody>
      </p:sp>
      <p:sp>
        <p:nvSpPr>
          <p:cNvPr id="2" name="slide-title">
            <a:extLst xmlns:a="http://schemas.openxmlformats.org/drawingml/2006/main">
              <a:ext uri="{FF2B5EF4-FFF2-40B4-BE49-F238E27FC236}">
                <a16:creationId xmlns:a16="http://schemas.microsoft.com/office/drawing/2014/main" id="{4D81E414-9A53-451A-A051-A07A5F0E5729}"/>
              </a:ext>
            </a:extLst>
          </p:cNvPr>
          <p:cNvSpPr>
            <a:spLocks xmlns:a="http://schemas.openxmlformats.org/drawingml/2006/main" noGrp="1"/>
          </p:cNvSpPr>
          <p:nvPr/>
        </p:nvSpPr>
        <p:spPr>
          <a:xfrm xmlns:a="http://schemas.openxmlformats.org/drawingml/2006/main">
            <a:off x="800100" y="876300"/>
            <a:ext cx="1070610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3600" b="0">
                <a:solidFill>
                  <a:srgbClr val="F0F3F4"/>
                </a:solidFill>
                <a:latin typeface="Impact"/>
                <a:ea typeface="Impact"/>
                <a:cs typeface="Impact"/>
              </a:defRPr>
            </a:pPr>
            <a:r>
              <a:rPr sz="3600" b="0">
                <a:solidFill>
                  <a:srgbClr val="F0F3F4"/>
                </a:solidFill>
                <a:latin typeface="Impact"/>
                <a:ea typeface="Impact"/>
                <a:cs typeface="Impact"/>
              </a:rPr>
              <a:t>BUILD A SCOPE STORY, NOT A SCOPE ADJECTIVE.</a:t>
            </a:r>
          </a:p>
        </p:txBody>
      </p:sp>
      <p:sp>
        <p:nvSpPr>
          <p:cNvPr id="3" name="body-mark-1">
            <a:extLst xmlns:a="http://schemas.openxmlformats.org/drawingml/2006/main">
              <a:ext uri="{FF2B5EF4-FFF2-40B4-BE49-F238E27FC236}">
                <a16:creationId xmlns:a16="http://schemas.microsoft.com/office/drawing/2014/main" id="{E78736C4-25BB-4454-A11E-C36C8911058F}"/>
              </a:ext>
            </a:extLst>
          </p:cNvPr>
          <p:cNvSpPr>
            <a:spLocks xmlns:a="http://schemas.openxmlformats.org/drawingml/2006/main" noGrp="1"/>
          </p:cNvSpPr>
          <p:nvPr/>
        </p:nvSpPr>
        <p:spPr>
          <a:xfrm xmlns:a="http://schemas.openxmlformats.org/drawingml/2006/main">
            <a:off x="685800" y="2409825"/>
            <a:ext cx="95250" cy="489585"/>
          </a:xfrm>
          <a:prstGeom xmlns:a="http://schemas.openxmlformats.org/drawingml/2006/main" prst="rect">
            <a:avLst/>
          </a:prstGeom>
          <a:solidFill xmlns:a="http://schemas.openxmlformats.org/drawingml/2006/main">
            <a:srgbClr val="B7E33D"/>
          </a:solidFill>
          <a:ln xmlns:a="http://schemas.openxmlformats.org/drawingml/2006/main" w="0">
            <a:noFill/>
          </a:ln>
        </p:spPr>
      </p:sp>
      <p:sp>
        <p:nvSpPr>
          <p:cNvPr id="4" name="body-line-1">
            <a:extLst xmlns:a="http://schemas.openxmlformats.org/drawingml/2006/main">
              <a:ext uri="{FF2B5EF4-FFF2-40B4-BE49-F238E27FC236}">
                <a16:creationId xmlns:a16="http://schemas.microsoft.com/office/drawing/2014/main" id="{BC9A79EA-B0DA-4966-9BA0-474B28226080}"/>
              </a:ext>
            </a:extLst>
          </p:cNvPr>
          <p:cNvSpPr>
            <a:spLocks xmlns:a="http://schemas.openxmlformats.org/drawingml/2006/main" noGrp="1"/>
          </p:cNvSpPr>
          <p:nvPr/>
        </p:nvSpPr>
        <p:spPr>
          <a:xfrm xmlns:a="http://schemas.openxmlformats.org/drawingml/2006/main">
            <a:off x="1181100" y="2333625"/>
            <a:ext cx="9982200" cy="64198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1">
                <a:solidFill>
                  <a:srgbClr val="F0F3F4"/>
                </a:solidFill>
                <a:latin typeface="Arial"/>
                <a:ea typeface="Arial"/>
                <a:cs typeface="Arial"/>
              </a:defRPr>
            </a:pPr>
            <a:r>
              <a:rPr sz="2175" b="1">
                <a:solidFill>
                  <a:srgbClr val="F0F3F4"/>
                </a:solidFill>
                <a:latin typeface="Arial"/>
                <a:ea typeface="Arial"/>
                <a:cs typeface="Arial"/>
              </a:rPr>
              <a:t>Show the system.</a:t>
            </a:r>
          </a:p>
        </p:txBody>
      </p:sp>
      <p:sp>
        <p:nvSpPr>
          <p:cNvPr id="5" name="body-mark-2">
            <a:extLst xmlns:a="http://schemas.openxmlformats.org/drawingml/2006/main">
              <a:ext uri="{FF2B5EF4-FFF2-40B4-BE49-F238E27FC236}">
                <a16:creationId xmlns:a16="http://schemas.microsoft.com/office/drawing/2014/main" id="{CEB7F38A-6D46-4119-9D6A-4AB292423207}"/>
              </a:ext>
            </a:extLst>
          </p:cNvPr>
          <p:cNvSpPr>
            <a:spLocks xmlns:a="http://schemas.openxmlformats.org/drawingml/2006/main" noGrp="1"/>
          </p:cNvSpPr>
          <p:nvPr/>
        </p:nvSpPr>
        <p:spPr>
          <a:xfrm xmlns:a="http://schemas.openxmlformats.org/drawingml/2006/main">
            <a:off x="685800" y="3166110"/>
            <a:ext cx="95250" cy="489585"/>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6" name="body-line-2">
            <a:extLst xmlns:a="http://schemas.openxmlformats.org/drawingml/2006/main">
              <a:ext uri="{FF2B5EF4-FFF2-40B4-BE49-F238E27FC236}">
                <a16:creationId xmlns:a16="http://schemas.microsoft.com/office/drawing/2014/main" id="{224B5E74-1D58-40F4-B36A-A033A6700F1B}"/>
              </a:ext>
            </a:extLst>
          </p:cNvPr>
          <p:cNvSpPr>
            <a:spLocks xmlns:a="http://schemas.openxmlformats.org/drawingml/2006/main" noGrp="1"/>
          </p:cNvSpPr>
          <p:nvPr/>
        </p:nvSpPr>
        <p:spPr>
          <a:xfrm xmlns:a="http://schemas.openxmlformats.org/drawingml/2006/main">
            <a:off x="1181100" y="3089910"/>
            <a:ext cx="9982200" cy="64198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Show the administrative path.</a:t>
            </a:r>
          </a:p>
        </p:txBody>
      </p:sp>
      <p:sp>
        <p:nvSpPr>
          <p:cNvPr id="7" name="body-mark-3">
            <a:extLst xmlns:a="http://schemas.openxmlformats.org/drawingml/2006/main">
              <a:ext uri="{FF2B5EF4-FFF2-40B4-BE49-F238E27FC236}">
                <a16:creationId xmlns:a16="http://schemas.microsoft.com/office/drawing/2014/main" id="{404E984E-0076-4CF9-8C32-AA4D46248ADA}"/>
              </a:ext>
            </a:extLst>
          </p:cNvPr>
          <p:cNvSpPr>
            <a:spLocks xmlns:a="http://schemas.openxmlformats.org/drawingml/2006/main" noGrp="1"/>
          </p:cNvSpPr>
          <p:nvPr/>
        </p:nvSpPr>
        <p:spPr>
          <a:xfrm xmlns:a="http://schemas.openxmlformats.org/drawingml/2006/main">
            <a:off x="685800" y="3922395"/>
            <a:ext cx="95250" cy="489585"/>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8" name="body-line-3">
            <a:extLst xmlns:a="http://schemas.openxmlformats.org/drawingml/2006/main">
              <a:ext uri="{FF2B5EF4-FFF2-40B4-BE49-F238E27FC236}">
                <a16:creationId xmlns:a16="http://schemas.microsoft.com/office/drawing/2014/main" id="{494D68DD-9006-4358-A424-E4CC31EDA402}"/>
              </a:ext>
            </a:extLst>
          </p:cNvPr>
          <p:cNvSpPr>
            <a:spLocks xmlns:a="http://schemas.openxmlformats.org/drawingml/2006/main" noGrp="1"/>
          </p:cNvSpPr>
          <p:nvPr/>
        </p:nvSpPr>
        <p:spPr>
          <a:xfrm xmlns:a="http://schemas.openxmlformats.org/drawingml/2006/main">
            <a:off x="1181100" y="3846195"/>
            <a:ext cx="9982200" cy="64198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Show the owner and necessity.</a:t>
            </a:r>
          </a:p>
        </p:txBody>
      </p:sp>
      <p:sp>
        <p:nvSpPr>
          <p:cNvPr id="9" name="body-mark-4">
            <a:extLst xmlns:a="http://schemas.openxmlformats.org/drawingml/2006/main">
              <a:ext uri="{FF2B5EF4-FFF2-40B4-BE49-F238E27FC236}">
                <a16:creationId xmlns:a16="http://schemas.microsoft.com/office/drawing/2014/main" id="{25D093A2-E4ED-45F4-A5BA-93FF408036D3}"/>
              </a:ext>
            </a:extLst>
          </p:cNvPr>
          <p:cNvSpPr>
            <a:spLocks xmlns:a="http://schemas.openxmlformats.org/drawingml/2006/main" noGrp="1"/>
          </p:cNvSpPr>
          <p:nvPr/>
        </p:nvSpPr>
        <p:spPr>
          <a:xfrm xmlns:a="http://schemas.openxmlformats.org/drawingml/2006/main">
            <a:off x="685800" y="4678680"/>
            <a:ext cx="95250" cy="489585"/>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0" name="body-line-4">
            <a:extLst xmlns:a="http://schemas.openxmlformats.org/drawingml/2006/main">
              <a:ext uri="{FF2B5EF4-FFF2-40B4-BE49-F238E27FC236}">
                <a16:creationId xmlns:a16="http://schemas.microsoft.com/office/drawing/2014/main" id="{16D834DD-2F3A-4960-9656-9739BD8D10DB}"/>
              </a:ext>
            </a:extLst>
          </p:cNvPr>
          <p:cNvSpPr>
            <a:spLocks xmlns:a="http://schemas.openxmlformats.org/drawingml/2006/main" noGrp="1"/>
          </p:cNvSpPr>
          <p:nvPr/>
        </p:nvSpPr>
        <p:spPr>
          <a:xfrm xmlns:a="http://schemas.openxmlformats.org/drawingml/2006/main">
            <a:off x="1181100" y="4602480"/>
            <a:ext cx="9982200" cy="64198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Show the constraints and evidence.</a:t>
            </a:r>
          </a:p>
        </p:txBody>
      </p:sp>
      <p:sp>
        <p:nvSpPr>
          <p:cNvPr id="11" name="body-mark-5">
            <a:extLst xmlns:a="http://schemas.openxmlformats.org/drawingml/2006/main">
              <a:ext uri="{FF2B5EF4-FFF2-40B4-BE49-F238E27FC236}">
                <a16:creationId xmlns:a16="http://schemas.microsoft.com/office/drawing/2014/main" id="{31FF6042-A628-4BB6-8655-F4A517215F25}"/>
              </a:ext>
            </a:extLst>
          </p:cNvPr>
          <p:cNvSpPr>
            <a:spLocks xmlns:a="http://schemas.openxmlformats.org/drawingml/2006/main" noGrp="1"/>
          </p:cNvSpPr>
          <p:nvPr/>
        </p:nvSpPr>
        <p:spPr>
          <a:xfrm xmlns:a="http://schemas.openxmlformats.org/drawingml/2006/main">
            <a:off x="685800" y="5434965"/>
            <a:ext cx="95250" cy="489585"/>
          </a:xfrm>
          <a:prstGeom xmlns:a="http://schemas.openxmlformats.org/drawingml/2006/main" prst="rect">
            <a:avLst/>
          </a:prstGeom>
          <a:solidFill xmlns:a="http://schemas.openxmlformats.org/drawingml/2006/main">
            <a:srgbClr val="10242C"/>
          </a:solidFill>
          <a:ln xmlns:a="http://schemas.openxmlformats.org/drawingml/2006/main" w="0">
            <a:noFill/>
          </a:ln>
        </p:spPr>
      </p:sp>
      <p:sp>
        <p:nvSpPr>
          <p:cNvPr id="12" name="body-line-5">
            <a:extLst xmlns:a="http://schemas.openxmlformats.org/drawingml/2006/main">
              <a:ext uri="{FF2B5EF4-FFF2-40B4-BE49-F238E27FC236}">
                <a16:creationId xmlns:a16="http://schemas.microsoft.com/office/drawing/2014/main" id="{826A9CB6-572E-4027-B185-69E73DFF861D}"/>
              </a:ext>
            </a:extLst>
          </p:cNvPr>
          <p:cNvSpPr>
            <a:spLocks xmlns:a="http://schemas.openxmlformats.org/drawingml/2006/main" noGrp="1"/>
          </p:cNvSpPr>
          <p:nvPr/>
        </p:nvSpPr>
        <p:spPr>
          <a:xfrm xmlns:a="http://schemas.openxmlformats.org/drawingml/2006/main">
            <a:off x="1181100" y="5358765"/>
            <a:ext cx="9982200" cy="64198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2175" b="0">
                <a:solidFill>
                  <a:srgbClr val="A0B0B6"/>
                </a:solidFill>
                <a:latin typeface="Arial"/>
                <a:ea typeface="Arial"/>
                <a:cs typeface="Arial"/>
              </a:defRPr>
            </a:pPr>
            <a:r>
              <a:rPr sz="2175" b="0">
                <a:solidFill>
                  <a:srgbClr val="A0B0B6"/>
                </a:solidFill>
                <a:latin typeface="Arial"/>
                <a:ea typeface="Arial"/>
                <a:cs typeface="Arial"/>
              </a:rPr>
              <a:t>Then state the conclusion and its review trigger.</a:t>
            </a:r>
          </a:p>
        </p:txBody>
      </p:sp>
      <p:sp>
        <p:nvSpPr>
          <p:cNvPr id="13" name="top-accent">
            <a:extLst xmlns:a="http://schemas.openxmlformats.org/drawingml/2006/main">
              <a:ext uri="{FF2B5EF4-FFF2-40B4-BE49-F238E27FC236}">
                <a16:creationId xmlns:a16="http://schemas.microsoft.com/office/drawing/2014/main" id="{53EB5C46-7381-4652-9F9D-35EEB0D64CD4}"/>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7E33D"/>
          </a:solidFill>
          <a:ln xmlns:a="http://schemas.openxmlformats.org/drawingml/2006/main" w="0">
            <a:noFill/>
          </a:ln>
        </p:spPr>
      </p:sp>
      <p:sp>
        <p:nvSpPr>
          <p:cNvPr id="14" name="footer-brand">
            <a:extLst xmlns:a="http://schemas.openxmlformats.org/drawingml/2006/main">
              <a:ext uri="{FF2B5EF4-FFF2-40B4-BE49-F238E27FC236}">
                <a16:creationId xmlns:a16="http://schemas.microsoft.com/office/drawing/2014/main" id="{82A354FB-C6ED-4C6C-BF3C-8A902C0FE061}"/>
              </a:ext>
            </a:extLst>
          </p:cNvPr>
          <p:cNvSpPr>
            <a:spLocks xmlns:a="http://schemas.openxmlformats.org/drawingml/2006/main" noGrp="1"/>
          </p:cNvSpPr>
          <p:nvPr/>
        </p:nvSpPr>
        <p:spPr>
          <a:xfrm xmlns:a="http://schemas.openxmlformats.org/drawingml/2006/main">
            <a:off x="609600" y="6400800"/>
            <a:ext cx="4762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l">
              <a:defRPr sz="975" b="1">
                <a:solidFill>
                  <a:srgbClr val="A0B0B6"/>
                </a:solidFill>
                <a:latin typeface="Arial"/>
                <a:ea typeface="Arial"/>
                <a:cs typeface="Arial"/>
              </a:defRPr>
            </a:pPr>
            <a:r>
              <a:rPr sz="975" b="1">
                <a:solidFill>
                  <a:srgbClr val="A0B0B6"/>
                </a:solidFill>
                <a:latin typeface="Arial"/>
                <a:ea typeface="Arial"/>
                <a:cs typeface="Arial"/>
              </a:rPr>
              <a:t>THE CLUSTER OF WACK  /  COMMUNITY SESSION</a:t>
            </a:r>
          </a:p>
        </p:txBody>
      </p:sp>
      <p:sp>
        <p:nvSpPr>
          <p:cNvPr id="15" name="footer-number">
            <a:extLst xmlns:a="http://schemas.openxmlformats.org/drawingml/2006/main">
              <a:ext uri="{FF2B5EF4-FFF2-40B4-BE49-F238E27FC236}">
                <a16:creationId xmlns:a16="http://schemas.microsoft.com/office/drawing/2014/main" id="{46180C63-B032-44FE-9D63-ADC25F15D441}"/>
              </a:ext>
            </a:extLst>
          </p:cNvPr>
          <p:cNvSpPr>
            <a:spLocks xmlns:a="http://schemas.openxmlformats.org/drawingml/2006/main" noGrp="1"/>
          </p:cNvSpPr>
          <p:nvPr/>
        </p:nvSpPr>
        <p:spPr>
          <a:xfrm xmlns:a="http://schemas.openxmlformats.org/drawingml/2006/main">
            <a:off x="10668000" y="6400800"/>
            <a:ext cx="9144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lgn="r">
              <a:defRPr sz="975" b="0">
                <a:solidFill>
                  <a:srgbClr val="A0B0B6"/>
                </a:solidFill>
                <a:latin typeface="Arial"/>
                <a:ea typeface="Arial"/>
                <a:cs typeface="Arial"/>
              </a:defRPr>
            </a:pPr>
            <a:r>
              <a:rPr sz="975" b="0">
                <a:solidFill>
                  <a:srgbClr val="A0B0B6"/>
                </a:solidFill>
                <a:latin typeface="Arial"/>
                <a:ea typeface="Arial"/>
                <a:cs typeface="Arial"/>
              </a:rPr>
              <a:t>09 / 24</a:t>
            </a:r>
          </a:p>
        </p:txBody>
      </p:sp>
    </p:spTree>
    <p:extLst>
      <p:ext uri="{BB962C8B-B14F-4D97-AF65-F5344CB8AC3E}">
        <p14:creationId xmlns:p14="http://schemas.microsoft.com/office/powerpoint/2010/main" val="85636184"/>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2026-09-03T22:34:55.4720000Z</dcterms:created>
  <dcterms:modified xsi:type="dcterms:W3CDTF">2026-09-03T22:34:55.4720000Z</dcterms:modified>
</coreProperties>
</file>